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69" r:id="rId3"/>
    <p:sldId id="270" r:id="rId4"/>
    <p:sldId id="281" r:id="rId5"/>
    <p:sldId id="275" r:id="rId6"/>
    <p:sldId id="279" r:id="rId7"/>
    <p:sldId id="278" r:id="rId8"/>
    <p:sldId id="276" r:id="rId9"/>
    <p:sldId id="284" r:id="rId10"/>
    <p:sldId id="285" r:id="rId11"/>
    <p:sldId id="286" r:id="rId12"/>
    <p:sldId id="287" r:id="rId13"/>
    <p:sldId id="288" r:id="rId14"/>
    <p:sldId id="277" r:id="rId15"/>
    <p:sldId id="271" r:id="rId16"/>
    <p:sldId id="280" r:id="rId17"/>
    <p:sldId id="289" r:id="rId18"/>
    <p:sldId id="273" r:id="rId19"/>
    <p:sldId id="290" r:id="rId20"/>
    <p:sldId id="29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4EDFA-6ABE-4331-85A4-CBD2F9A33AF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883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F1AA3-895B-4D69-A80B-7F7F196F64F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105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F31C1-64BD-4E3E-9786-418D3C1397E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397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4999E-60DE-48D0-895A-CC7A4124A14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408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2F3CB-4564-4980-9D01-5F6047F4DFB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458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2B0E5-8700-4989-A3A1-7F0D48FBA8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657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DE950-92B0-43E0-A1BA-EB776A0654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327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9B58A-8C7D-46D0-B8A1-43680AFEBB0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459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EFB37-BE18-42F5-B777-5B9700CE7F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311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7269B-560B-4FD5-8726-D6078D0DEBE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3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6F56E-E421-40AE-9101-77DC67DC95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663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0921C-F575-431F-8A2E-532F6185FDB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549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9BFED9-61A7-4331-8B54-941BC72779BD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897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spe.org/ethic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Clear Thinking about Engineering Ethics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7800" y="4876800"/>
            <a:ext cx="7010400" cy="1600200"/>
          </a:xfrm>
        </p:spPr>
        <p:txBody>
          <a:bodyPr/>
          <a:lstStyle/>
          <a:p>
            <a:r>
              <a:rPr lang="en-US" sz="2000" dirty="0" smtClean="0"/>
              <a:t>Joseph R. Beck P. E.</a:t>
            </a:r>
          </a:p>
          <a:p>
            <a:r>
              <a:rPr lang="en-US" sz="2000" dirty="0" smtClean="0"/>
              <a:t>Adjunct Assistant Professor</a:t>
            </a:r>
          </a:p>
          <a:p>
            <a:r>
              <a:rPr lang="en-US" sz="2000" dirty="0" smtClean="0"/>
              <a:t>University of Pittsburgh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4836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551"/>
            <a:ext cx="8001000" cy="2123049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NSPE’s – Fundamental Cannons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262" y="1905000"/>
            <a:ext cx="8948738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Engineers, in the fulfillment of their professional duties, shall: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Hold </a:t>
            </a:r>
            <a:r>
              <a:rPr lang="en-US" sz="2000" dirty="0"/>
              <a:t>paramount the safety, </a:t>
            </a:r>
            <a:r>
              <a:rPr lang="en-US" sz="2000" dirty="0" smtClean="0"/>
              <a:t>health </a:t>
            </a:r>
            <a:r>
              <a:rPr lang="en-US" sz="2000" dirty="0"/>
              <a:t>and welfare of the public.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Perform services only in areas of their competence.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Issue </a:t>
            </a:r>
            <a:r>
              <a:rPr lang="en-US" sz="2000" dirty="0"/>
              <a:t>public statements only in an objective and truthful manner.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Act for each employer or client as faithful agents or trustees.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Avoid deceptive acts.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Conduct themselves honorably, responsibly, </a:t>
            </a:r>
            <a:r>
              <a:rPr lang="en-US" sz="2000" dirty="0" smtClean="0"/>
              <a:t>ethically </a:t>
            </a:r>
            <a:r>
              <a:rPr lang="en-US" sz="2000" dirty="0"/>
              <a:t>and lawfully so as to enhance the honor, </a:t>
            </a:r>
            <a:r>
              <a:rPr lang="en-US" sz="2000" dirty="0" smtClean="0"/>
              <a:t>reputation </a:t>
            </a:r>
            <a:r>
              <a:rPr lang="en-US" sz="2000" dirty="0"/>
              <a:t>and usefulness of the profession. 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8485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NCEES’ – Model Rules of Conduct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Licensee’s Obligation to Society</a:t>
            </a:r>
          </a:p>
          <a:p>
            <a:pPr marL="0" indent="0">
              <a:buNone/>
            </a:pPr>
            <a:r>
              <a:rPr lang="en-US" sz="2400" dirty="0"/>
              <a:t>1. Licensees, in the performance of their services for clients, employers, and customers, shall be</a:t>
            </a:r>
          </a:p>
          <a:p>
            <a:pPr marL="0" indent="0">
              <a:buNone/>
            </a:pPr>
            <a:r>
              <a:rPr lang="en-US" sz="2400" dirty="0"/>
              <a:t>cognizant that their first and foremost responsibility is to the public welfare.</a:t>
            </a:r>
          </a:p>
          <a:p>
            <a:pPr marL="0" indent="0">
              <a:buNone/>
            </a:pPr>
            <a:r>
              <a:rPr lang="en-US" sz="2400" dirty="0"/>
              <a:t>2. Licensees shall approve and seal only those design documents and surveys that conform to</a:t>
            </a:r>
          </a:p>
          <a:p>
            <a:pPr marL="0" indent="0">
              <a:buNone/>
            </a:pPr>
            <a:r>
              <a:rPr lang="en-US" sz="2400" dirty="0"/>
              <a:t>accepted engineering and surveying standards and safeguard the life, health, </a:t>
            </a:r>
            <a:r>
              <a:rPr lang="en-US" sz="2400" dirty="0" smtClean="0"/>
              <a:t>property </a:t>
            </a:r>
            <a:r>
              <a:rPr lang="en-US" sz="2400" dirty="0"/>
              <a:t>and</a:t>
            </a:r>
          </a:p>
          <a:p>
            <a:pPr marL="0" indent="0">
              <a:buNone/>
            </a:pPr>
            <a:r>
              <a:rPr lang="en-US" sz="2400" dirty="0"/>
              <a:t>welfare of the public.</a:t>
            </a:r>
          </a:p>
        </p:txBody>
      </p:sp>
    </p:spTree>
    <p:extLst>
      <p:ext uri="{BB962C8B-B14F-4D97-AF65-F5344CB8AC3E}">
        <p14:creationId xmlns:p14="http://schemas.microsoft.com/office/powerpoint/2010/main" val="10203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762999" cy="1216025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NCEES’ – Model Rules of Conduct (cont.)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Licensee’s Obligation to Employer and Clients</a:t>
            </a:r>
          </a:p>
          <a:p>
            <a:pPr marL="0" indent="0">
              <a:buNone/>
            </a:pPr>
            <a:r>
              <a:rPr lang="en-US" sz="2400" dirty="0"/>
              <a:t>1. Licensees shall undertake assignments only when qualified by education or experience in the</a:t>
            </a:r>
          </a:p>
          <a:p>
            <a:pPr marL="0" indent="0">
              <a:buNone/>
            </a:pPr>
            <a:r>
              <a:rPr lang="en-US" sz="2400" dirty="0"/>
              <a:t>specific technical fields of engineering or surveying involved.</a:t>
            </a:r>
          </a:p>
          <a:p>
            <a:pPr marL="0" indent="0">
              <a:buNone/>
            </a:pPr>
            <a:r>
              <a:rPr lang="en-US" sz="2400" dirty="0"/>
              <a:t>2. Licensees shall not affix their signatures or seals to any plans or documents dealing with </a:t>
            </a:r>
            <a:r>
              <a:rPr lang="en-US" sz="2400" dirty="0" smtClean="0"/>
              <a:t>subject matter </a:t>
            </a:r>
            <a:r>
              <a:rPr lang="en-US" sz="2400" dirty="0"/>
              <a:t>in which they lack competence, nor to any such plan or document not prepared under</a:t>
            </a:r>
          </a:p>
          <a:p>
            <a:pPr marL="0" indent="0">
              <a:buNone/>
            </a:pPr>
            <a:r>
              <a:rPr lang="en-US" sz="2400" dirty="0"/>
              <a:t>their responsible charge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1926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4" y="304800"/>
            <a:ext cx="9407525" cy="1216025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NCEES’ – Model Rules of Conduct (cont.)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Licensee’s Obligation to Other Licensees</a:t>
            </a:r>
          </a:p>
          <a:p>
            <a:pPr marL="0" indent="0">
              <a:buNone/>
            </a:pPr>
            <a:r>
              <a:rPr lang="en-US" sz="2400" dirty="0"/>
              <a:t>1. Licensees shall not falsify or permit misrepresentation of their, or their associates’, academic </a:t>
            </a:r>
            <a:r>
              <a:rPr lang="en-US" sz="2400" dirty="0" smtClean="0"/>
              <a:t>or professional </a:t>
            </a:r>
            <a:r>
              <a:rPr lang="en-US" sz="2400" dirty="0"/>
              <a:t>qualifications. They shall not misrepresent or exaggerate their degree of</a:t>
            </a:r>
          </a:p>
          <a:p>
            <a:pPr marL="0" indent="0">
              <a:buNone/>
            </a:pPr>
            <a:r>
              <a:rPr lang="en-US" sz="2400" dirty="0"/>
              <a:t>responsibility in prior assignments nor the complexity of said assignments. Presentations </a:t>
            </a:r>
            <a:r>
              <a:rPr lang="en-US" sz="2400" dirty="0" smtClean="0"/>
              <a:t>incident to </a:t>
            </a:r>
            <a:r>
              <a:rPr lang="en-US" sz="2400" dirty="0"/>
              <a:t>the solicitation of employment or business shall not misrepresent pertinent facts </a:t>
            </a:r>
            <a:r>
              <a:rPr lang="en-US" sz="2400" dirty="0" smtClean="0"/>
              <a:t>concerning employers</a:t>
            </a:r>
            <a:r>
              <a:rPr lang="en-US" sz="2400" dirty="0"/>
              <a:t>, employees, associates, joint </a:t>
            </a:r>
            <a:r>
              <a:rPr lang="en-US" sz="2400" dirty="0" smtClean="0"/>
              <a:t>ventures </a:t>
            </a:r>
            <a:r>
              <a:rPr lang="en-US" sz="2400" dirty="0"/>
              <a:t>or past accomplishments.</a:t>
            </a:r>
          </a:p>
        </p:txBody>
      </p:sp>
    </p:spTree>
    <p:extLst>
      <p:ext uri="{BB962C8B-B14F-4D97-AF65-F5344CB8AC3E}">
        <p14:creationId xmlns:p14="http://schemas.microsoft.com/office/powerpoint/2010/main" val="282022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and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ASCE’s “Guidelines for Professional Conduct for Civil Engineers”</a:t>
            </a:r>
          </a:p>
          <a:p>
            <a:r>
              <a:rPr lang="en-US" dirty="0" smtClean="0"/>
              <a:t>NSPE’s website </a:t>
            </a:r>
            <a:r>
              <a:rPr lang="en-US" dirty="0" smtClean="0">
                <a:hlinkClick r:id="rId2"/>
              </a:rPr>
              <a:t>www.nspe.org/ethics</a:t>
            </a:r>
            <a:endParaRPr lang="en-US" dirty="0" smtClean="0"/>
          </a:p>
          <a:p>
            <a:r>
              <a:rPr lang="en-US" dirty="0" smtClean="0"/>
              <a:t>National Council of Examiners for Engineering and Surveying’s “Model Rules of Professional Conduct”</a:t>
            </a:r>
          </a:p>
          <a:p>
            <a:r>
              <a:rPr lang="en-US" dirty="0" smtClean="0"/>
              <a:t>National Academy of Engineering’s website </a:t>
            </a:r>
            <a:r>
              <a:rPr lang="en-US" u="sng" dirty="0" smtClean="0">
                <a:solidFill>
                  <a:srgbClr val="0070C0"/>
                </a:solidFill>
              </a:rPr>
              <a:t>www.onlineethics.org/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16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001000" cy="4267200"/>
          </a:xfrm>
        </p:spPr>
        <p:txBody>
          <a:bodyPr/>
          <a:lstStyle/>
          <a:p>
            <a:r>
              <a:rPr lang="en-US" dirty="0" smtClean="0"/>
              <a:t>Priorities and Obligations</a:t>
            </a:r>
          </a:p>
          <a:p>
            <a:endParaRPr lang="en-US" dirty="0" smtClean="0"/>
          </a:p>
          <a:p>
            <a:r>
              <a:rPr lang="en-US" dirty="0" smtClean="0"/>
              <a:t>Quick Test</a:t>
            </a:r>
          </a:p>
          <a:p>
            <a:endParaRPr lang="en-US" dirty="0"/>
          </a:p>
          <a:p>
            <a:r>
              <a:rPr lang="en-US" dirty="0" smtClean="0"/>
              <a:t>Dissenting on Ethical Grounds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85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Priorities (NCEES)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public and society</a:t>
            </a:r>
          </a:p>
          <a:p>
            <a:r>
              <a:rPr lang="en-US" dirty="0" smtClean="0"/>
              <a:t>The Law</a:t>
            </a:r>
          </a:p>
          <a:p>
            <a:r>
              <a:rPr lang="en-US" dirty="0" smtClean="0"/>
              <a:t>The engineering profession</a:t>
            </a:r>
          </a:p>
          <a:p>
            <a:r>
              <a:rPr lang="en-US" dirty="0" smtClean="0"/>
              <a:t>The client</a:t>
            </a:r>
          </a:p>
          <a:p>
            <a:r>
              <a:rPr lang="en-US" dirty="0" smtClean="0"/>
              <a:t>The firm</a:t>
            </a:r>
          </a:p>
          <a:p>
            <a:r>
              <a:rPr lang="en-US" dirty="0" smtClean="0"/>
              <a:t>Other involved engineers</a:t>
            </a:r>
          </a:p>
          <a:p>
            <a:r>
              <a:rPr lang="en-US" dirty="0" smtClean="0"/>
              <a:t>Yourself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73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Ethical Obligations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To Society</a:t>
            </a:r>
          </a:p>
          <a:p>
            <a:r>
              <a:rPr lang="en-US" dirty="0" smtClean="0"/>
              <a:t>To Clients and Employers</a:t>
            </a:r>
          </a:p>
          <a:p>
            <a:r>
              <a:rPr lang="en-US" dirty="0" smtClean="0"/>
              <a:t>To Other Licensees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15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“Quick Test”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Is the action legal?</a:t>
            </a:r>
            <a:br>
              <a:rPr lang="en-US" dirty="0" smtClean="0"/>
            </a:br>
            <a:r>
              <a:rPr lang="en-US" dirty="0" smtClean="0"/>
              <a:t>Does it comply with your values?</a:t>
            </a:r>
            <a:br>
              <a:rPr lang="en-US" dirty="0" smtClean="0"/>
            </a:br>
            <a:r>
              <a:rPr lang="en-US" dirty="0" smtClean="0"/>
              <a:t>If you do it, will you feel bad?</a:t>
            </a:r>
            <a:br>
              <a:rPr lang="en-US" dirty="0" smtClean="0"/>
            </a:br>
            <a:r>
              <a:rPr lang="en-US" dirty="0" smtClean="0"/>
              <a:t>How will it look in the newspaper?</a:t>
            </a:r>
            <a:br>
              <a:rPr lang="en-US" dirty="0" smtClean="0"/>
            </a:br>
            <a:r>
              <a:rPr lang="en-US" dirty="0" smtClean="0"/>
              <a:t>If you know it's wrong, don't do it!</a:t>
            </a:r>
            <a:br>
              <a:rPr lang="en-US" dirty="0" smtClean="0"/>
            </a:br>
            <a:r>
              <a:rPr lang="en-US" dirty="0" smtClean="0"/>
              <a:t>If you're not sure, ask.</a:t>
            </a:r>
            <a:br>
              <a:rPr lang="en-US" dirty="0" smtClean="0"/>
            </a:br>
            <a:r>
              <a:rPr lang="en-US" dirty="0" smtClean="0"/>
              <a:t>Keep asking until you get an answer. </a:t>
            </a:r>
            <a:endParaRPr lang="en-US" sz="16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1600" dirty="0"/>
              <a:t>	</a:t>
            </a:r>
            <a:r>
              <a:rPr lang="en-US" sz="1600" dirty="0" smtClean="0"/>
              <a:t>			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dirty="0"/>
              <a:t>	</a:t>
            </a:r>
            <a:r>
              <a:rPr lang="en-US" sz="1600" dirty="0" smtClean="0"/>
              <a:t>					Texas Instruments Corporation</a:t>
            </a: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56177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Dissenting on Ethical Grounds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001000" cy="4648200"/>
          </a:xfrm>
        </p:spPr>
        <p:txBody>
          <a:bodyPr/>
          <a:lstStyle/>
          <a:p>
            <a:r>
              <a:rPr lang="en-US" sz="2800" dirty="0" smtClean="0"/>
              <a:t>Establish a clear technical foundation</a:t>
            </a:r>
          </a:p>
          <a:p>
            <a:r>
              <a:rPr lang="en-US" sz="2800" dirty="0" smtClean="0"/>
              <a:t>Stay on a high professional plane</a:t>
            </a:r>
          </a:p>
          <a:p>
            <a:r>
              <a:rPr lang="en-US" sz="2800" dirty="0" smtClean="0"/>
              <a:t>Catch problem early</a:t>
            </a:r>
          </a:p>
          <a:p>
            <a:r>
              <a:rPr lang="en-US" sz="2800" dirty="0" smtClean="0"/>
              <a:t>Be sure it is sufficiently important</a:t>
            </a:r>
          </a:p>
          <a:p>
            <a:r>
              <a:rPr lang="en-US" sz="2800" dirty="0" smtClean="0"/>
              <a:t>Use existing dispute resolution methods</a:t>
            </a:r>
          </a:p>
          <a:p>
            <a:r>
              <a:rPr lang="en-US" sz="2800" dirty="0" smtClean="0"/>
              <a:t>Keep records and collect paper</a:t>
            </a:r>
          </a:p>
          <a:p>
            <a:r>
              <a:rPr lang="en-US" sz="2800" dirty="0" smtClean="0"/>
              <a:t>Resigning</a:t>
            </a:r>
          </a:p>
          <a:p>
            <a:r>
              <a:rPr lang="en-US" sz="2800" dirty="0" smtClean="0"/>
              <a:t>Anonymity</a:t>
            </a:r>
          </a:p>
          <a:p>
            <a:r>
              <a:rPr lang="en-US" sz="2800" dirty="0" smtClean="0"/>
              <a:t>Outside Resources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5542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Thinking clearly requires: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An adequate framework, and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Methods for:</a:t>
            </a:r>
          </a:p>
          <a:p>
            <a:pPr lvl="1"/>
            <a:r>
              <a:rPr lang="en-US" dirty="0" smtClean="0"/>
              <a:t>Making decisions</a:t>
            </a:r>
          </a:p>
          <a:p>
            <a:pPr lvl="1"/>
            <a:r>
              <a:rPr lang="en-US" dirty="0" smtClean="0"/>
              <a:t>Analyzing and resolving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23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752600"/>
            <a:ext cx="8577262" cy="42672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Life presents us with innumerable shades of gray, and very few situations offer a crystal clear choice between black and white. Ethics has to come into play constantly.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</a:t>
            </a:r>
            <a:r>
              <a:rPr lang="en-US" sz="2400" dirty="0" smtClean="0"/>
              <a:t>Don Fusili, Former CEO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			Michael Baker Corp.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42688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Adequate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Background</a:t>
            </a:r>
          </a:p>
          <a:p>
            <a:r>
              <a:rPr lang="en-US" dirty="0" smtClean="0"/>
              <a:t>Definitions</a:t>
            </a:r>
          </a:p>
          <a:p>
            <a:r>
              <a:rPr lang="en-US" dirty="0" smtClean="0"/>
              <a:t>Codes of Ethics</a:t>
            </a:r>
          </a:p>
          <a:p>
            <a:r>
              <a:rPr lang="en-US" dirty="0" smtClean="0"/>
              <a:t>Guidelines and References</a:t>
            </a:r>
          </a:p>
        </p:txBody>
      </p:sp>
    </p:spTree>
    <p:extLst>
      <p:ext uri="{BB962C8B-B14F-4D97-AF65-F5344CB8AC3E}">
        <p14:creationId xmlns:p14="http://schemas.microsoft.com/office/powerpoint/2010/main" val="90110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Little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American Society of Civil Engineers (ASCE)</a:t>
            </a:r>
          </a:p>
          <a:p>
            <a:r>
              <a:rPr lang="en-US" dirty="0" smtClean="0"/>
              <a:t>National Society of Professional Engineers (NSPE)</a:t>
            </a:r>
          </a:p>
          <a:p>
            <a:r>
              <a:rPr lang="en-US" dirty="0"/>
              <a:t>National Council of Examiners for Engineering and Surveying (NCEES)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84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study of moral issues and decisions confronting individuals and organizations involved in engineering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study of related questions about moral conduct, character, ideals and relationships of people and organizations</a:t>
            </a:r>
          </a:p>
          <a:p>
            <a:pPr marL="0" indent="0">
              <a:buNone/>
            </a:pPr>
            <a:r>
              <a:rPr lang="en-US" dirty="0" smtClean="0"/>
              <a:t>  				(Both from NSPE)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95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</a:t>
            </a:r>
            <a:r>
              <a:rPr lang="en-US" dirty="0"/>
              <a:t>S</a:t>
            </a:r>
            <a:r>
              <a:rPr lang="en-US" dirty="0" smtClean="0"/>
              <a:t>implest </a:t>
            </a:r>
            <a:r>
              <a:rPr lang="en-US" dirty="0"/>
              <a:t>T</a:t>
            </a:r>
            <a:r>
              <a:rPr lang="en-US" dirty="0" smtClean="0"/>
              <a:t>erms: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6600" dirty="0" smtClean="0"/>
          </a:p>
          <a:p>
            <a:pPr marL="0" indent="0" algn="ctr">
              <a:buNone/>
            </a:pPr>
            <a:r>
              <a:rPr lang="en-US" sz="6600" dirty="0"/>
              <a:t>	</a:t>
            </a:r>
            <a:r>
              <a:rPr lang="en-US" sz="4800" dirty="0" smtClean="0"/>
              <a:t>“do the right thing”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93471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dirty="0" smtClean="0"/>
              <a:t>“Knowing what’s right!”</a:t>
            </a:r>
          </a:p>
        </p:txBody>
      </p:sp>
      <p:grpSp>
        <p:nvGrpSpPr>
          <p:cNvPr id="2" name="Diagram 3"/>
          <p:cNvGrpSpPr>
            <a:grpSpLocks/>
          </p:cNvGrpSpPr>
          <p:nvPr/>
        </p:nvGrpSpPr>
        <p:grpSpPr bwMode="auto">
          <a:xfrm>
            <a:off x="566738" y="1752600"/>
            <a:ext cx="8001000" cy="4267200"/>
            <a:chOff x="360" y="817"/>
            <a:chExt cx="5040" cy="2688"/>
          </a:xfrm>
        </p:grpSpPr>
        <p:sp>
          <p:nvSpPr>
            <p:cNvPr id="3" name="_s3076"/>
            <p:cNvSpPr>
              <a:spLocks noChangeArrowheads="1" noTextEdit="1"/>
            </p:cNvSpPr>
            <p:nvPr/>
          </p:nvSpPr>
          <p:spPr bwMode="auto">
            <a:xfrm>
              <a:off x="2376" y="1273"/>
              <a:ext cx="1008" cy="1008"/>
            </a:xfrm>
            <a:prstGeom prst="ellipse">
              <a:avLst/>
            </a:prstGeom>
            <a:solidFill>
              <a:schemeClr val="accent2">
                <a:alpha val="50000"/>
              </a:schemeClr>
            </a:solidFill>
            <a:ln w="4670">
              <a:solidFill>
                <a:schemeClr val="accent2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" name="_s3077"/>
            <p:cNvSpPr>
              <a:spLocks noChangeArrowheads="1"/>
            </p:cNvSpPr>
            <p:nvPr/>
          </p:nvSpPr>
          <p:spPr bwMode="auto">
            <a:xfrm>
              <a:off x="2376" y="921"/>
              <a:ext cx="100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Morality</a:t>
              </a:r>
            </a:p>
          </p:txBody>
        </p:sp>
        <p:sp>
          <p:nvSpPr>
            <p:cNvPr id="5" name="_s3078"/>
            <p:cNvSpPr>
              <a:spLocks noChangeArrowheads="1" noTextEdit="1"/>
            </p:cNvSpPr>
            <p:nvPr/>
          </p:nvSpPr>
          <p:spPr bwMode="auto">
            <a:xfrm>
              <a:off x="2760" y="1657"/>
              <a:ext cx="1008" cy="1008"/>
            </a:xfrm>
            <a:prstGeom prst="ellipse">
              <a:avLst/>
            </a:prstGeom>
            <a:solidFill>
              <a:schemeClr val="hlink">
                <a:alpha val="50000"/>
              </a:schemeClr>
            </a:solidFill>
            <a:ln w="4670">
              <a:solidFill>
                <a:schemeClr val="hlink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" name="_s3079"/>
            <p:cNvSpPr>
              <a:spLocks noChangeArrowheads="1"/>
            </p:cNvSpPr>
            <p:nvPr/>
          </p:nvSpPr>
          <p:spPr bwMode="auto">
            <a:xfrm>
              <a:off x="3868" y="2035"/>
              <a:ext cx="100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Laws</a:t>
              </a:r>
            </a:p>
          </p:txBody>
        </p:sp>
        <p:sp>
          <p:nvSpPr>
            <p:cNvPr id="7" name="_s3080"/>
            <p:cNvSpPr>
              <a:spLocks noChangeArrowheads="1" noTextEdit="1"/>
            </p:cNvSpPr>
            <p:nvPr/>
          </p:nvSpPr>
          <p:spPr bwMode="auto">
            <a:xfrm>
              <a:off x="2376" y="2041"/>
              <a:ext cx="1008" cy="1008"/>
            </a:xfrm>
            <a:prstGeom prst="ellipse">
              <a:avLst/>
            </a:prstGeom>
            <a:solidFill>
              <a:schemeClr val="hlink">
                <a:alpha val="50000"/>
              </a:schemeClr>
            </a:solidFill>
            <a:ln w="4670">
              <a:solidFill>
                <a:schemeClr val="hlink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_s3081"/>
            <p:cNvSpPr>
              <a:spLocks noChangeArrowheads="1"/>
            </p:cNvSpPr>
            <p:nvPr/>
          </p:nvSpPr>
          <p:spPr bwMode="auto">
            <a:xfrm>
              <a:off x="2376" y="3149"/>
              <a:ext cx="100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itchFamily="34" charset="0"/>
                </a:rPr>
                <a:t>Ethics</a:t>
              </a:r>
            </a:p>
          </p:txBody>
        </p:sp>
        <p:sp>
          <p:nvSpPr>
            <p:cNvPr id="9" name="_s3082"/>
            <p:cNvSpPr>
              <a:spLocks noChangeArrowheads="1" noTextEdit="1"/>
            </p:cNvSpPr>
            <p:nvPr/>
          </p:nvSpPr>
          <p:spPr bwMode="auto">
            <a:xfrm>
              <a:off x="1992" y="1657"/>
              <a:ext cx="1008" cy="1008"/>
            </a:xfrm>
            <a:prstGeom prst="ellipse">
              <a:avLst/>
            </a:prstGeom>
            <a:solidFill>
              <a:schemeClr val="folHlink">
                <a:alpha val="50000"/>
              </a:schemeClr>
            </a:solidFill>
            <a:ln w="4670">
              <a:solidFill>
                <a:schemeClr val="folHlink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_s3083"/>
            <p:cNvSpPr>
              <a:spLocks noChangeArrowheads="1"/>
            </p:cNvSpPr>
            <p:nvPr/>
          </p:nvSpPr>
          <p:spPr bwMode="auto">
            <a:xfrm>
              <a:off x="884" y="2035"/>
              <a:ext cx="100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endParaRPr>
            </a:p>
          </p:txBody>
        </p:sp>
        <p:sp>
          <p:nvSpPr>
            <p:cNvPr id="11" name="AutoShape 14"/>
            <p:cNvSpPr>
              <a:spLocks noChangeArrowheads="1"/>
            </p:cNvSpPr>
            <p:nvPr/>
          </p:nvSpPr>
          <p:spPr bwMode="auto">
            <a:xfrm>
              <a:off x="2691" y="1969"/>
              <a:ext cx="384" cy="384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457200" y="3657600"/>
            <a:ext cx="26812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Culture/Policy</a:t>
            </a:r>
          </a:p>
        </p:txBody>
      </p:sp>
    </p:spTree>
    <p:extLst>
      <p:ext uri="{BB962C8B-B14F-4D97-AF65-F5344CB8AC3E}">
        <p14:creationId xmlns:p14="http://schemas.microsoft.com/office/powerpoint/2010/main" val="230226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Codes of Ethics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ASCE’s </a:t>
            </a:r>
            <a:r>
              <a:rPr lang="en-US" dirty="0"/>
              <a:t>-</a:t>
            </a:r>
            <a:r>
              <a:rPr lang="en-US" dirty="0" smtClean="0"/>
              <a:t> Fundamental Principles</a:t>
            </a:r>
          </a:p>
          <a:p>
            <a:r>
              <a:rPr lang="en-US" dirty="0" smtClean="0"/>
              <a:t>NSPE’s – Fundamental Cannons</a:t>
            </a:r>
          </a:p>
          <a:p>
            <a:r>
              <a:rPr lang="en-US" dirty="0" smtClean="0"/>
              <a:t>NCEES’s – Model Rules of Professional Conduct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19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ASCE’s Fundamental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752600"/>
            <a:ext cx="8272462" cy="4267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Engineers uphold and advance the integrity, honor and dignity of the engineering profession by:</a:t>
            </a:r>
          </a:p>
          <a:p>
            <a:pPr marL="0" indent="0">
              <a:buNone/>
            </a:pPr>
            <a:r>
              <a:rPr lang="en-US" sz="2400" dirty="0" smtClean="0"/>
              <a:t>1. using </a:t>
            </a:r>
            <a:r>
              <a:rPr lang="en-US" sz="2400" dirty="0"/>
              <a:t>their knowledge and skill for the enhancement of human welfare and the environment;</a:t>
            </a:r>
          </a:p>
          <a:p>
            <a:pPr marL="0" indent="0">
              <a:buNone/>
            </a:pPr>
            <a:r>
              <a:rPr lang="en-US" sz="2400" dirty="0" smtClean="0"/>
              <a:t>2. being </a:t>
            </a:r>
            <a:r>
              <a:rPr lang="en-US" sz="2400" dirty="0"/>
              <a:t>honest and impartial and serving with fidelity the public, their employers and clients; </a:t>
            </a:r>
          </a:p>
          <a:p>
            <a:pPr marL="0" indent="0">
              <a:buNone/>
            </a:pPr>
            <a:r>
              <a:rPr lang="en-US" sz="2400" dirty="0" smtClean="0"/>
              <a:t>3. striving </a:t>
            </a:r>
            <a:r>
              <a:rPr lang="en-US" sz="2400" dirty="0"/>
              <a:t>to increase the competence and prestige of the engineering profession; and </a:t>
            </a:r>
          </a:p>
          <a:p>
            <a:pPr marL="0" indent="0">
              <a:buNone/>
            </a:pPr>
            <a:r>
              <a:rPr lang="en-US" sz="2400" dirty="0" smtClean="0"/>
              <a:t>4. supporting </a:t>
            </a:r>
            <a:r>
              <a:rPr lang="en-US" sz="2400" dirty="0"/>
              <a:t>the professional and technical societies of their disciplines.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3354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</TotalTime>
  <Words>672</Words>
  <Application>Microsoft Office PowerPoint</Application>
  <PresentationFormat>On-screen Show (4:3)</PresentationFormat>
  <Paragraphs>116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Profile</vt:lpstr>
      <vt:lpstr>Clear Thinking about Engineering Ethics </vt:lpstr>
      <vt:lpstr>    Thinking clearly requires:</vt:lpstr>
      <vt:lpstr>An Adequate Framework</vt:lpstr>
      <vt:lpstr>A Little Background</vt:lpstr>
      <vt:lpstr>Definitions</vt:lpstr>
      <vt:lpstr>In the Simplest Terms:</vt:lpstr>
      <vt:lpstr>“Knowing what’s right!”</vt:lpstr>
      <vt:lpstr>Codes of Ethics </vt:lpstr>
      <vt:lpstr>ASCE’s Fundamental Principles</vt:lpstr>
      <vt:lpstr>      NSPE’s – Fundamental Cannons </vt:lpstr>
      <vt:lpstr>                  NCEES’ – Model Rules of Conduct </vt:lpstr>
      <vt:lpstr>                  NCEES’ – Model Rules of Conduct (cont.) </vt:lpstr>
      <vt:lpstr>                  NCEES’ – Model Rules of Conduct (cont.) </vt:lpstr>
      <vt:lpstr>Guidelines and References</vt:lpstr>
      <vt:lpstr>Methods</vt:lpstr>
      <vt:lpstr>Ethical Priorities (NCEES)</vt:lpstr>
      <vt:lpstr>  Ethical Obligations</vt:lpstr>
      <vt:lpstr>“Quick Test”</vt:lpstr>
      <vt:lpstr>Dissenting on Ethical Grounds</vt:lpstr>
      <vt:lpstr>Final Thought</vt:lpstr>
    </vt:vector>
  </TitlesOfParts>
  <Company>Michael Baker Jr.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Ethics</dc:title>
  <dc:creator>Terri Vojnovich</dc:creator>
  <cp:lastModifiedBy>User</cp:lastModifiedBy>
  <cp:revision>51</cp:revision>
  <dcterms:created xsi:type="dcterms:W3CDTF">2013-03-19T19:28:04Z</dcterms:created>
  <dcterms:modified xsi:type="dcterms:W3CDTF">2013-03-26T17:10:58Z</dcterms:modified>
</cp:coreProperties>
</file>