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Lst>
  <p:sldSz cx="32918400" cy="219456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9BBBF27-99E4-7D8C-F97C-2FF7F8115F4E}" v="281" dt="2019-04-11T18:56:54.784"/>
    <p1510:client id="{74E3800E-FED1-C9E6-2D72-66C46D68B14C}" v="873" dt="2019-04-11T18:55:26.481"/>
    <p1510:client id="{7DDA21C4-F849-3533-CAEB-47E1A988FB5D}" v="40" dt="2019-04-12T14:53:49.51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7"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8880" y="3591562"/>
            <a:ext cx="27980640" cy="7640320"/>
          </a:xfrm>
        </p:spPr>
        <p:txBody>
          <a:bodyPr anchor="b"/>
          <a:lstStyle>
            <a:lvl1pPr algn="ctr">
              <a:defRPr sz="19200"/>
            </a:lvl1pPr>
          </a:lstStyle>
          <a:p>
            <a:r>
              <a:rPr lang="en-US"/>
              <a:t>Click to edit Master title style</a:t>
            </a:r>
          </a:p>
        </p:txBody>
      </p:sp>
      <p:sp>
        <p:nvSpPr>
          <p:cNvPr id="3" name="Subtitle 2"/>
          <p:cNvSpPr>
            <a:spLocks noGrp="1"/>
          </p:cNvSpPr>
          <p:nvPr>
            <p:ph type="subTitle" idx="1"/>
          </p:nvPr>
        </p:nvSpPr>
        <p:spPr>
          <a:xfrm>
            <a:off x="4114800" y="11526522"/>
            <a:ext cx="24688800" cy="5298438"/>
          </a:xfrm>
        </p:spPr>
        <p:txBody>
          <a:bodyPr/>
          <a:lstStyle>
            <a:lvl1pPr marL="0" indent="0" algn="ctr">
              <a:buNone/>
              <a:defRPr sz="7700"/>
            </a:lvl1pPr>
            <a:lvl2pPr marL="1463040" indent="0" algn="ctr">
              <a:buNone/>
              <a:defRPr sz="6400"/>
            </a:lvl2pPr>
            <a:lvl3pPr marL="2926080" indent="0" algn="ctr">
              <a:buNone/>
              <a:defRPr sz="5800"/>
            </a:lvl3pPr>
            <a:lvl4pPr marL="4389120" indent="0" algn="ctr">
              <a:buNone/>
              <a:defRPr sz="5100"/>
            </a:lvl4pPr>
            <a:lvl5pPr marL="5852160" indent="0" algn="ctr">
              <a:buNone/>
              <a:defRPr sz="5100"/>
            </a:lvl5pPr>
            <a:lvl6pPr marL="7315200" indent="0" algn="ctr">
              <a:buNone/>
              <a:defRPr sz="5100"/>
            </a:lvl6pPr>
            <a:lvl7pPr marL="8778240" indent="0" algn="ctr">
              <a:buNone/>
              <a:defRPr sz="5100"/>
            </a:lvl7pPr>
            <a:lvl8pPr marL="10241280" indent="0" algn="ctr">
              <a:buNone/>
              <a:defRPr sz="5100"/>
            </a:lvl8pPr>
            <a:lvl9pPr marL="11704320" indent="0" algn="ctr">
              <a:buNone/>
              <a:defRPr sz="51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4/12/2019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5033433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4/12/2019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6072434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557232" y="1168400"/>
            <a:ext cx="7098030" cy="1859788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63142" y="1168400"/>
            <a:ext cx="20882610" cy="1859788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4/12/2019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1754922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4/12/2019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81167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45997" y="5471167"/>
            <a:ext cx="28392120" cy="9128758"/>
          </a:xfrm>
        </p:spPr>
        <p:txBody>
          <a:bodyPr anchor="b"/>
          <a:lstStyle>
            <a:lvl1pPr>
              <a:defRPr sz="19200"/>
            </a:lvl1pPr>
          </a:lstStyle>
          <a:p>
            <a:r>
              <a:rPr lang="en-US"/>
              <a:t>Click to edit Master title style</a:t>
            </a:r>
          </a:p>
        </p:txBody>
      </p:sp>
      <p:sp>
        <p:nvSpPr>
          <p:cNvPr id="3" name="Text Placeholder 2"/>
          <p:cNvSpPr>
            <a:spLocks noGrp="1"/>
          </p:cNvSpPr>
          <p:nvPr>
            <p:ph type="body" idx="1"/>
          </p:nvPr>
        </p:nvSpPr>
        <p:spPr>
          <a:xfrm>
            <a:off x="2245997" y="14686287"/>
            <a:ext cx="28392120" cy="4800598"/>
          </a:xfrm>
        </p:spPr>
        <p:txBody>
          <a:bodyPr/>
          <a:lstStyle>
            <a:lvl1pPr marL="0" indent="0">
              <a:buNone/>
              <a:defRPr sz="7700">
                <a:solidFill>
                  <a:schemeClr val="tx1"/>
                </a:solidFill>
              </a:defRPr>
            </a:lvl1pPr>
            <a:lvl2pPr marL="1463040" indent="0">
              <a:buNone/>
              <a:defRPr sz="6400">
                <a:solidFill>
                  <a:schemeClr val="tx1">
                    <a:tint val="75000"/>
                  </a:schemeClr>
                </a:solidFill>
              </a:defRPr>
            </a:lvl2pPr>
            <a:lvl3pPr marL="2926080" indent="0">
              <a:buNone/>
              <a:defRPr sz="5800">
                <a:solidFill>
                  <a:schemeClr val="tx1">
                    <a:tint val="75000"/>
                  </a:schemeClr>
                </a:solidFill>
              </a:defRPr>
            </a:lvl3pPr>
            <a:lvl4pPr marL="4389120" indent="0">
              <a:buNone/>
              <a:defRPr sz="5100">
                <a:solidFill>
                  <a:schemeClr val="tx1">
                    <a:tint val="75000"/>
                  </a:schemeClr>
                </a:solidFill>
              </a:defRPr>
            </a:lvl4pPr>
            <a:lvl5pPr marL="5852160" indent="0">
              <a:buNone/>
              <a:defRPr sz="5100">
                <a:solidFill>
                  <a:schemeClr val="tx1">
                    <a:tint val="75000"/>
                  </a:schemeClr>
                </a:solidFill>
              </a:defRPr>
            </a:lvl5pPr>
            <a:lvl6pPr marL="7315200" indent="0">
              <a:buNone/>
              <a:defRPr sz="5100">
                <a:solidFill>
                  <a:schemeClr val="tx1">
                    <a:tint val="75000"/>
                  </a:schemeClr>
                </a:solidFill>
              </a:defRPr>
            </a:lvl6pPr>
            <a:lvl7pPr marL="8778240" indent="0">
              <a:buNone/>
              <a:defRPr sz="5100">
                <a:solidFill>
                  <a:schemeClr val="tx1">
                    <a:tint val="75000"/>
                  </a:schemeClr>
                </a:solidFill>
              </a:defRPr>
            </a:lvl7pPr>
            <a:lvl8pPr marL="10241280" indent="0">
              <a:buNone/>
              <a:defRPr sz="5100">
                <a:solidFill>
                  <a:schemeClr val="tx1">
                    <a:tint val="75000"/>
                  </a:schemeClr>
                </a:solidFill>
              </a:defRPr>
            </a:lvl8pPr>
            <a:lvl9pPr marL="11704320" indent="0">
              <a:buNone/>
              <a:defRPr sz="5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4/12/2019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943445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63140" y="5842000"/>
            <a:ext cx="13990320" cy="139242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6664940" y="5842000"/>
            <a:ext cx="13990320" cy="139242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4/12/2019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1564761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67428" y="1168405"/>
            <a:ext cx="28392120" cy="4241802"/>
          </a:xfrm>
        </p:spPr>
        <p:txBody>
          <a:bodyPr/>
          <a:lstStyle/>
          <a:p>
            <a:r>
              <a:rPr lang="en-US"/>
              <a:t>Click to edit Master title style</a:t>
            </a:r>
          </a:p>
        </p:txBody>
      </p:sp>
      <p:sp>
        <p:nvSpPr>
          <p:cNvPr id="3" name="Text Placeholder 2"/>
          <p:cNvSpPr>
            <a:spLocks noGrp="1"/>
          </p:cNvSpPr>
          <p:nvPr>
            <p:ph type="body" idx="1"/>
          </p:nvPr>
        </p:nvSpPr>
        <p:spPr>
          <a:xfrm>
            <a:off x="2267431" y="5379722"/>
            <a:ext cx="13926024" cy="2636518"/>
          </a:xfrm>
        </p:spPr>
        <p:txBody>
          <a:bodyPr anchor="b"/>
          <a:lstStyle>
            <a:lvl1pPr marL="0" indent="0">
              <a:buNone/>
              <a:defRPr sz="7700" b="1"/>
            </a:lvl1pPr>
            <a:lvl2pPr marL="1463040" indent="0">
              <a:buNone/>
              <a:defRPr sz="6400" b="1"/>
            </a:lvl2pPr>
            <a:lvl3pPr marL="2926080" indent="0">
              <a:buNone/>
              <a:defRPr sz="5800" b="1"/>
            </a:lvl3pPr>
            <a:lvl4pPr marL="4389120" indent="0">
              <a:buNone/>
              <a:defRPr sz="5100" b="1"/>
            </a:lvl4pPr>
            <a:lvl5pPr marL="5852160" indent="0">
              <a:buNone/>
              <a:defRPr sz="5100" b="1"/>
            </a:lvl5pPr>
            <a:lvl6pPr marL="7315200" indent="0">
              <a:buNone/>
              <a:defRPr sz="5100" b="1"/>
            </a:lvl6pPr>
            <a:lvl7pPr marL="8778240" indent="0">
              <a:buNone/>
              <a:defRPr sz="5100" b="1"/>
            </a:lvl7pPr>
            <a:lvl8pPr marL="10241280" indent="0">
              <a:buNone/>
              <a:defRPr sz="5100" b="1"/>
            </a:lvl8pPr>
            <a:lvl9pPr marL="11704320" indent="0">
              <a:buNone/>
              <a:defRPr sz="5100" b="1"/>
            </a:lvl9pPr>
          </a:lstStyle>
          <a:p>
            <a:pPr lvl="0"/>
            <a:r>
              <a:rPr lang="en-US"/>
              <a:t>Click to edit Master text styles</a:t>
            </a:r>
          </a:p>
        </p:txBody>
      </p:sp>
      <p:sp>
        <p:nvSpPr>
          <p:cNvPr id="4" name="Content Placeholder 3"/>
          <p:cNvSpPr>
            <a:spLocks noGrp="1"/>
          </p:cNvSpPr>
          <p:nvPr>
            <p:ph sz="half" idx="2"/>
          </p:nvPr>
        </p:nvSpPr>
        <p:spPr>
          <a:xfrm>
            <a:off x="2267431" y="8016240"/>
            <a:ext cx="13926024" cy="117906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6664942" y="5379722"/>
            <a:ext cx="13994608" cy="2636518"/>
          </a:xfrm>
        </p:spPr>
        <p:txBody>
          <a:bodyPr anchor="b"/>
          <a:lstStyle>
            <a:lvl1pPr marL="0" indent="0">
              <a:buNone/>
              <a:defRPr sz="7700" b="1"/>
            </a:lvl1pPr>
            <a:lvl2pPr marL="1463040" indent="0">
              <a:buNone/>
              <a:defRPr sz="6400" b="1"/>
            </a:lvl2pPr>
            <a:lvl3pPr marL="2926080" indent="0">
              <a:buNone/>
              <a:defRPr sz="5800" b="1"/>
            </a:lvl3pPr>
            <a:lvl4pPr marL="4389120" indent="0">
              <a:buNone/>
              <a:defRPr sz="5100" b="1"/>
            </a:lvl4pPr>
            <a:lvl5pPr marL="5852160" indent="0">
              <a:buNone/>
              <a:defRPr sz="5100" b="1"/>
            </a:lvl5pPr>
            <a:lvl6pPr marL="7315200" indent="0">
              <a:buNone/>
              <a:defRPr sz="5100" b="1"/>
            </a:lvl6pPr>
            <a:lvl7pPr marL="8778240" indent="0">
              <a:buNone/>
              <a:defRPr sz="5100" b="1"/>
            </a:lvl7pPr>
            <a:lvl8pPr marL="10241280" indent="0">
              <a:buNone/>
              <a:defRPr sz="5100" b="1"/>
            </a:lvl8pPr>
            <a:lvl9pPr marL="11704320" indent="0">
              <a:buNone/>
              <a:defRPr sz="5100" b="1"/>
            </a:lvl9pPr>
          </a:lstStyle>
          <a:p>
            <a:pPr lvl="0"/>
            <a:r>
              <a:rPr lang="en-US"/>
              <a:t>Click to edit Master text styles</a:t>
            </a:r>
          </a:p>
        </p:txBody>
      </p:sp>
      <p:sp>
        <p:nvSpPr>
          <p:cNvPr id="6" name="Content Placeholder 5"/>
          <p:cNvSpPr>
            <a:spLocks noGrp="1"/>
          </p:cNvSpPr>
          <p:nvPr>
            <p:ph sz="quarter" idx="4"/>
          </p:nvPr>
        </p:nvSpPr>
        <p:spPr>
          <a:xfrm>
            <a:off x="16664942" y="8016240"/>
            <a:ext cx="13994608" cy="117906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4/12/2019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6392004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4/12/2019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5263973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4/12/2019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067830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7428" y="1463040"/>
            <a:ext cx="10617041" cy="5120640"/>
          </a:xfrm>
        </p:spPr>
        <p:txBody>
          <a:bodyPr anchor="b"/>
          <a:lstStyle>
            <a:lvl1pPr>
              <a:defRPr sz="10200"/>
            </a:lvl1pPr>
          </a:lstStyle>
          <a:p>
            <a:r>
              <a:rPr lang="en-US"/>
              <a:t>Click to edit Master title style</a:t>
            </a:r>
          </a:p>
        </p:txBody>
      </p:sp>
      <p:sp>
        <p:nvSpPr>
          <p:cNvPr id="3" name="Content Placeholder 2"/>
          <p:cNvSpPr>
            <a:spLocks noGrp="1"/>
          </p:cNvSpPr>
          <p:nvPr>
            <p:ph idx="1"/>
          </p:nvPr>
        </p:nvSpPr>
        <p:spPr>
          <a:xfrm>
            <a:off x="13994608" y="3159765"/>
            <a:ext cx="16664940" cy="15595600"/>
          </a:xfrm>
        </p:spPr>
        <p:txBody>
          <a:bodyPr/>
          <a:lstStyle>
            <a:lvl1pPr>
              <a:defRPr sz="10200"/>
            </a:lvl1pPr>
            <a:lvl2pPr>
              <a:defRPr sz="9000"/>
            </a:lvl2pPr>
            <a:lvl3pPr>
              <a:defRPr sz="7700"/>
            </a:lvl3pPr>
            <a:lvl4pPr>
              <a:defRPr sz="6400"/>
            </a:lvl4pPr>
            <a:lvl5pPr>
              <a:defRPr sz="6400"/>
            </a:lvl5pPr>
            <a:lvl6pPr>
              <a:defRPr sz="6400"/>
            </a:lvl6pPr>
            <a:lvl7pPr>
              <a:defRPr sz="6400"/>
            </a:lvl7pPr>
            <a:lvl8pPr>
              <a:defRPr sz="6400"/>
            </a:lvl8pPr>
            <a:lvl9pPr>
              <a:defRPr sz="6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267428" y="6583680"/>
            <a:ext cx="10617041" cy="12197082"/>
          </a:xfrm>
        </p:spPr>
        <p:txBody>
          <a:bodyPr/>
          <a:lstStyle>
            <a:lvl1pPr marL="0" indent="0">
              <a:buNone/>
              <a:defRPr sz="5100"/>
            </a:lvl1pPr>
            <a:lvl2pPr marL="1463040" indent="0">
              <a:buNone/>
              <a:defRPr sz="4500"/>
            </a:lvl2pPr>
            <a:lvl3pPr marL="2926080" indent="0">
              <a:buNone/>
              <a:defRPr sz="3800"/>
            </a:lvl3pPr>
            <a:lvl4pPr marL="4389120" indent="0">
              <a:buNone/>
              <a:defRPr sz="3200"/>
            </a:lvl4pPr>
            <a:lvl5pPr marL="5852160" indent="0">
              <a:buNone/>
              <a:defRPr sz="3200"/>
            </a:lvl5pPr>
            <a:lvl6pPr marL="7315200" indent="0">
              <a:buNone/>
              <a:defRPr sz="3200"/>
            </a:lvl6pPr>
            <a:lvl7pPr marL="8778240" indent="0">
              <a:buNone/>
              <a:defRPr sz="3200"/>
            </a:lvl7pPr>
            <a:lvl8pPr marL="10241280" indent="0">
              <a:buNone/>
              <a:defRPr sz="3200"/>
            </a:lvl8pPr>
            <a:lvl9pPr marL="11704320" indent="0">
              <a:buNone/>
              <a:defRPr sz="32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242157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7428" y="1463040"/>
            <a:ext cx="10617041" cy="5120640"/>
          </a:xfrm>
        </p:spPr>
        <p:txBody>
          <a:bodyPr anchor="b"/>
          <a:lstStyle>
            <a:lvl1pPr>
              <a:defRPr sz="10200"/>
            </a:lvl1pPr>
          </a:lstStyle>
          <a:p>
            <a:r>
              <a:rPr lang="en-US"/>
              <a:t>Click to edit Master title style</a:t>
            </a:r>
          </a:p>
        </p:txBody>
      </p:sp>
      <p:sp>
        <p:nvSpPr>
          <p:cNvPr id="3" name="Picture Placeholder 2"/>
          <p:cNvSpPr>
            <a:spLocks noGrp="1" noChangeAspect="1"/>
          </p:cNvSpPr>
          <p:nvPr>
            <p:ph type="pic" idx="1"/>
          </p:nvPr>
        </p:nvSpPr>
        <p:spPr>
          <a:xfrm>
            <a:off x="13994608" y="3159765"/>
            <a:ext cx="16664940" cy="15595600"/>
          </a:xfrm>
        </p:spPr>
        <p:txBody>
          <a:bodyPr anchor="t"/>
          <a:lstStyle>
            <a:lvl1pPr marL="0" indent="0">
              <a:buNone/>
              <a:defRPr sz="10200"/>
            </a:lvl1pPr>
            <a:lvl2pPr marL="1463040" indent="0">
              <a:buNone/>
              <a:defRPr sz="9000"/>
            </a:lvl2pPr>
            <a:lvl3pPr marL="2926080" indent="0">
              <a:buNone/>
              <a:defRPr sz="7700"/>
            </a:lvl3pPr>
            <a:lvl4pPr marL="4389120" indent="0">
              <a:buNone/>
              <a:defRPr sz="6400"/>
            </a:lvl4pPr>
            <a:lvl5pPr marL="5852160" indent="0">
              <a:buNone/>
              <a:defRPr sz="6400"/>
            </a:lvl5pPr>
            <a:lvl6pPr marL="7315200" indent="0">
              <a:buNone/>
              <a:defRPr sz="6400"/>
            </a:lvl6pPr>
            <a:lvl7pPr marL="8778240" indent="0">
              <a:buNone/>
              <a:defRPr sz="6400"/>
            </a:lvl7pPr>
            <a:lvl8pPr marL="10241280" indent="0">
              <a:buNone/>
              <a:defRPr sz="6400"/>
            </a:lvl8pPr>
            <a:lvl9pPr marL="11704320" indent="0">
              <a:buNone/>
              <a:defRPr sz="6400"/>
            </a:lvl9pPr>
          </a:lstStyle>
          <a:p>
            <a:endParaRPr lang="en-US"/>
          </a:p>
        </p:txBody>
      </p:sp>
      <p:sp>
        <p:nvSpPr>
          <p:cNvPr id="4" name="Text Placeholder 3"/>
          <p:cNvSpPr>
            <a:spLocks noGrp="1"/>
          </p:cNvSpPr>
          <p:nvPr>
            <p:ph type="body" sz="half" idx="2"/>
          </p:nvPr>
        </p:nvSpPr>
        <p:spPr>
          <a:xfrm>
            <a:off x="2267428" y="6583680"/>
            <a:ext cx="10617041" cy="12197082"/>
          </a:xfrm>
        </p:spPr>
        <p:txBody>
          <a:bodyPr/>
          <a:lstStyle>
            <a:lvl1pPr marL="0" indent="0">
              <a:buNone/>
              <a:defRPr sz="5100"/>
            </a:lvl1pPr>
            <a:lvl2pPr marL="1463040" indent="0">
              <a:buNone/>
              <a:defRPr sz="4500"/>
            </a:lvl2pPr>
            <a:lvl3pPr marL="2926080" indent="0">
              <a:buNone/>
              <a:defRPr sz="3800"/>
            </a:lvl3pPr>
            <a:lvl4pPr marL="4389120" indent="0">
              <a:buNone/>
              <a:defRPr sz="3200"/>
            </a:lvl4pPr>
            <a:lvl5pPr marL="5852160" indent="0">
              <a:buNone/>
              <a:defRPr sz="3200"/>
            </a:lvl5pPr>
            <a:lvl6pPr marL="7315200" indent="0">
              <a:buNone/>
              <a:defRPr sz="3200"/>
            </a:lvl6pPr>
            <a:lvl7pPr marL="8778240" indent="0">
              <a:buNone/>
              <a:defRPr sz="3200"/>
            </a:lvl7pPr>
            <a:lvl8pPr marL="10241280" indent="0">
              <a:buNone/>
              <a:defRPr sz="3200"/>
            </a:lvl8pPr>
            <a:lvl9pPr marL="11704320" indent="0">
              <a:buNone/>
              <a:defRPr sz="32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553993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63140" y="1168405"/>
            <a:ext cx="28392120" cy="424180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263140" y="5842000"/>
            <a:ext cx="28392120" cy="1392428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263140" y="20340325"/>
            <a:ext cx="7406640" cy="1168400"/>
          </a:xfrm>
          <a:prstGeom prst="rect">
            <a:avLst/>
          </a:prstGeom>
        </p:spPr>
        <p:txBody>
          <a:bodyPr vert="horz" lIns="91440" tIns="45720" rIns="91440" bIns="45720" rtlCol="0" anchor="ctr"/>
          <a:lstStyle>
            <a:lvl1pPr algn="l">
              <a:defRPr sz="3800">
                <a:solidFill>
                  <a:schemeClr val="tx1">
                    <a:tint val="75000"/>
                  </a:schemeClr>
                </a:solidFill>
              </a:defRPr>
            </a:lvl1pPr>
          </a:lstStyle>
          <a:p>
            <a:fld id="{846CE7D5-CF57-46EF-B807-FDD0502418D4}" type="datetimeFigureOut">
              <a:rPr lang="en-US" smtClean="0"/>
              <a:t>4/12/2019</a:t>
            </a:fld>
            <a:endParaRPr lang="en-US"/>
          </a:p>
        </p:txBody>
      </p:sp>
      <p:sp>
        <p:nvSpPr>
          <p:cNvPr id="5" name="Footer Placeholder 4"/>
          <p:cNvSpPr>
            <a:spLocks noGrp="1"/>
          </p:cNvSpPr>
          <p:nvPr>
            <p:ph type="ftr" sz="quarter" idx="3"/>
          </p:nvPr>
        </p:nvSpPr>
        <p:spPr>
          <a:xfrm>
            <a:off x="10904220" y="20340325"/>
            <a:ext cx="11109960" cy="1168400"/>
          </a:xfrm>
          <a:prstGeom prst="rect">
            <a:avLst/>
          </a:prstGeom>
        </p:spPr>
        <p:txBody>
          <a:bodyPr vert="horz" lIns="91440" tIns="45720" rIns="91440" bIns="45720" rtlCol="0" anchor="ctr"/>
          <a:lstStyle>
            <a:lvl1pPr algn="ctr">
              <a:defRPr sz="3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3248620" y="20340325"/>
            <a:ext cx="7406640" cy="1168400"/>
          </a:xfrm>
          <a:prstGeom prst="rect">
            <a:avLst/>
          </a:prstGeom>
        </p:spPr>
        <p:txBody>
          <a:bodyPr vert="horz" lIns="91440" tIns="45720" rIns="91440" bIns="45720" rtlCol="0" anchor="ctr"/>
          <a:lstStyle>
            <a:lvl1pPr algn="r">
              <a:defRPr sz="38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1511524539"/>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2926080" rtl="0" eaLnBrk="1" latinLnBrk="0" hangingPunct="1">
        <a:lnSpc>
          <a:spcPct val="90000"/>
        </a:lnSpc>
        <a:spcBef>
          <a:spcPct val="0"/>
        </a:spcBef>
        <a:buNone/>
        <a:defRPr sz="14100" kern="1200">
          <a:solidFill>
            <a:schemeClr val="tx1"/>
          </a:solidFill>
          <a:latin typeface="+mj-lt"/>
          <a:ea typeface="+mj-ea"/>
          <a:cs typeface="+mj-cs"/>
        </a:defRPr>
      </a:lvl1pPr>
    </p:titleStyle>
    <p:bodyStyle>
      <a:lvl1pPr marL="731520" indent="-731520" algn="l" defTabSz="2926080" rtl="0" eaLnBrk="1" latinLnBrk="0" hangingPunct="1">
        <a:lnSpc>
          <a:spcPct val="90000"/>
        </a:lnSpc>
        <a:spcBef>
          <a:spcPts val="3200"/>
        </a:spcBef>
        <a:buFont typeface="Arial" panose="020B0604020202020204" pitchFamily="34" charset="0"/>
        <a:buChar char="•"/>
        <a:defRPr sz="9000" kern="1200">
          <a:solidFill>
            <a:schemeClr val="tx1"/>
          </a:solidFill>
          <a:latin typeface="+mn-lt"/>
          <a:ea typeface="+mn-ea"/>
          <a:cs typeface="+mn-cs"/>
        </a:defRPr>
      </a:lvl1pPr>
      <a:lvl2pPr marL="2194560" indent="-731520" algn="l" defTabSz="2926080" rtl="0" eaLnBrk="1" latinLnBrk="0" hangingPunct="1">
        <a:lnSpc>
          <a:spcPct val="90000"/>
        </a:lnSpc>
        <a:spcBef>
          <a:spcPts val="1600"/>
        </a:spcBef>
        <a:buFont typeface="Arial" panose="020B0604020202020204" pitchFamily="34" charset="0"/>
        <a:buChar char="•"/>
        <a:defRPr sz="7700" kern="1200">
          <a:solidFill>
            <a:schemeClr val="tx1"/>
          </a:solidFill>
          <a:latin typeface="+mn-lt"/>
          <a:ea typeface="+mn-ea"/>
          <a:cs typeface="+mn-cs"/>
        </a:defRPr>
      </a:lvl2pPr>
      <a:lvl3pPr marL="3657600" indent="-731520" algn="l" defTabSz="2926080" rtl="0" eaLnBrk="1" latinLnBrk="0" hangingPunct="1">
        <a:lnSpc>
          <a:spcPct val="90000"/>
        </a:lnSpc>
        <a:spcBef>
          <a:spcPts val="1600"/>
        </a:spcBef>
        <a:buFont typeface="Arial" panose="020B0604020202020204" pitchFamily="34" charset="0"/>
        <a:buChar char="•"/>
        <a:defRPr sz="6400" kern="1200">
          <a:solidFill>
            <a:schemeClr val="tx1"/>
          </a:solidFill>
          <a:latin typeface="+mn-lt"/>
          <a:ea typeface="+mn-ea"/>
          <a:cs typeface="+mn-cs"/>
        </a:defRPr>
      </a:lvl3pPr>
      <a:lvl4pPr marL="5120640" indent="-731520" algn="l" defTabSz="2926080" rtl="0" eaLnBrk="1" latinLnBrk="0" hangingPunct="1">
        <a:lnSpc>
          <a:spcPct val="90000"/>
        </a:lnSpc>
        <a:spcBef>
          <a:spcPts val="1600"/>
        </a:spcBef>
        <a:buFont typeface="Arial" panose="020B0604020202020204" pitchFamily="34" charset="0"/>
        <a:buChar char="•"/>
        <a:defRPr sz="5800" kern="1200">
          <a:solidFill>
            <a:schemeClr val="tx1"/>
          </a:solidFill>
          <a:latin typeface="+mn-lt"/>
          <a:ea typeface="+mn-ea"/>
          <a:cs typeface="+mn-cs"/>
        </a:defRPr>
      </a:lvl4pPr>
      <a:lvl5pPr marL="6583680" indent="-731520" algn="l" defTabSz="2926080" rtl="0" eaLnBrk="1" latinLnBrk="0" hangingPunct="1">
        <a:lnSpc>
          <a:spcPct val="90000"/>
        </a:lnSpc>
        <a:spcBef>
          <a:spcPts val="1600"/>
        </a:spcBef>
        <a:buFont typeface="Arial" panose="020B0604020202020204" pitchFamily="34" charset="0"/>
        <a:buChar char="•"/>
        <a:defRPr sz="5800" kern="1200">
          <a:solidFill>
            <a:schemeClr val="tx1"/>
          </a:solidFill>
          <a:latin typeface="+mn-lt"/>
          <a:ea typeface="+mn-ea"/>
          <a:cs typeface="+mn-cs"/>
        </a:defRPr>
      </a:lvl5pPr>
      <a:lvl6pPr marL="8046720" indent="-731520" algn="l" defTabSz="2926080" rtl="0" eaLnBrk="1" latinLnBrk="0" hangingPunct="1">
        <a:lnSpc>
          <a:spcPct val="90000"/>
        </a:lnSpc>
        <a:spcBef>
          <a:spcPts val="1600"/>
        </a:spcBef>
        <a:buFont typeface="Arial" panose="020B0604020202020204" pitchFamily="34" charset="0"/>
        <a:buChar char="•"/>
        <a:defRPr sz="5800" kern="1200">
          <a:solidFill>
            <a:schemeClr val="tx1"/>
          </a:solidFill>
          <a:latin typeface="+mn-lt"/>
          <a:ea typeface="+mn-ea"/>
          <a:cs typeface="+mn-cs"/>
        </a:defRPr>
      </a:lvl6pPr>
      <a:lvl7pPr marL="9509760" indent="-731520" algn="l" defTabSz="2926080" rtl="0" eaLnBrk="1" latinLnBrk="0" hangingPunct="1">
        <a:lnSpc>
          <a:spcPct val="90000"/>
        </a:lnSpc>
        <a:spcBef>
          <a:spcPts val="1600"/>
        </a:spcBef>
        <a:buFont typeface="Arial" panose="020B0604020202020204" pitchFamily="34" charset="0"/>
        <a:buChar char="•"/>
        <a:defRPr sz="5800" kern="1200">
          <a:solidFill>
            <a:schemeClr val="tx1"/>
          </a:solidFill>
          <a:latin typeface="+mn-lt"/>
          <a:ea typeface="+mn-ea"/>
          <a:cs typeface="+mn-cs"/>
        </a:defRPr>
      </a:lvl7pPr>
      <a:lvl8pPr marL="10972800" indent="-731520" algn="l" defTabSz="2926080" rtl="0" eaLnBrk="1" latinLnBrk="0" hangingPunct="1">
        <a:lnSpc>
          <a:spcPct val="90000"/>
        </a:lnSpc>
        <a:spcBef>
          <a:spcPts val="1600"/>
        </a:spcBef>
        <a:buFont typeface="Arial" panose="020B0604020202020204" pitchFamily="34" charset="0"/>
        <a:buChar char="•"/>
        <a:defRPr sz="5800" kern="1200">
          <a:solidFill>
            <a:schemeClr val="tx1"/>
          </a:solidFill>
          <a:latin typeface="+mn-lt"/>
          <a:ea typeface="+mn-ea"/>
          <a:cs typeface="+mn-cs"/>
        </a:defRPr>
      </a:lvl8pPr>
      <a:lvl9pPr marL="12435840" indent="-731520" algn="l" defTabSz="2926080" rtl="0" eaLnBrk="1" latinLnBrk="0" hangingPunct="1">
        <a:lnSpc>
          <a:spcPct val="90000"/>
        </a:lnSpc>
        <a:spcBef>
          <a:spcPts val="1600"/>
        </a:spcBef>
        <a:buFont typeface="Arial" panose="020B0604020202020204" pitchFamily="34" charset="0"/>
        <a:buChar char="•"/>
        <a:defRPr sz="5800" kern="1200">
          <a:solidFill>
            <a:schemeClr val="tx1"/>
          </a:solidFill>
          <a:latin typeface="+mn-lt"/>
          <a:ea typeface="+mn-ea"/>
          <a:cs typeface="+mn-cs"/>
        </a:defRPr>
      </a:lvl9pPr>
    </p:bodyStyle>
    <p:otherStyle>
      <a:defPPr>
        <a:defRPr lang="en-US"/>
      </a:defPPr>
      <a:lvl1pPr marL="0" algn="l" defTabSz="2926080" rtl="0" eaLnBrk="1" latinLnBrk="0" hangingPunct="1">
        <a:defRPr sz="5800" kern="1200">
          <a:solidFill>
            <a:schemeClr val="tx1"/>
          </a:solidFill>
          <a:latin typeface="+mn-lt"/>
          <a:ea typeface="+mn-ea"/>
          <a:cs typeface="+mn-cs"/>
        </a:defRPr>
      </a:lvl1pPr>
      <a:lvl2pPr marL="1463040" algn="l" defTabSz="2926080" rtl="0" eaLnBrk="1" latinLnBrk="0" hangingPunct="1">
        <a:defRPr sz="5800" kern="1200">
          <a:solidFill>
            <a:schemeClr val="tx1"/>
          </a:solidFill>
          <a:latin typeface="+mn-lt"/>
          <a:ea typeface="+mn-ea"/>
          <a:cs typeface="+mn-cs"/>
        </a:defRPr>
      </a:lvl2pPr>
      <a:lvl3pPr marL="2926080" algn="l" defTabSz="2926080" rtl="0" eaLnBrk="1" latinLnBrk="0" hangingPunct="1">
        <a:defRPr sz="5800" kern="1200">
          <a:solidFill>
            <a:schemeClr val="tx1"/>
          </a:solidFill>
          <a:latin typeface="+mn-lt"/>
          <a:ea typeface="+mn-ea"/>
          <a:cs typeface="+mn-cs"/>
        </a:defRPr>
      </a:lvl3pPr>
      <a:lvl4pPr marL="4389120" algn="l" defTabSz="2926080" rtl="0" eaLnBrk="1" latinLnBrk="0" hangingPunct="1">
        <a:defRPr sz="5800" kern="1200">
          <a:solidFill>
            <a:schemeClr val="tx1"/>
          </a:solidFill>
          <a:latin typeface="+mn-lt"/>
          <a:ea typeface="+mn-ea"/>
          <a:cs typeface="+mn-cs"/>
        </a:defRPr>
      </a:lvl4pPr>
      <a:lvl5pPr marL="5852160" algn="l" defTabSz="2926080" rtl="0" eaLnBrk="1" latinLnBrk="0" hangingPunct="1">
        <a:defRPr sz="5800" kern="1200">
          <a:solidFill>
            <a:schemeClr val="tx1"/>
          </a:solidFill>
          <a:latin typeface="+mn-lt"/>
          <a:ea typeface="+mn-ea"/>
          <a:cs typeface="+mn-cs"/>
        </a:defRPr>
      </a:lvl5pPr>
      <a:lvl6pPr marL="7315200" algn="l" defTabSz="2926080" rtl="0" eaLnBrk="1" latinLnBrk="0" hangingPunct="1">
        <a:defRPr sz="5800" kern="1200">
          <a:solidFill>
            <a:schemeClr val="tx1"/>
          </a:solidFill>
          <a:latin typeface="+mn-lt"/>
          <a:ea typeface="+mn-ea"/>
          <a:cs typeface="+mn-cs"/>
        </a:defRPr>
      </a:lvl6pPr>
      <a:lvl7pPr marL="8778240" algn="l" defTabSz="2926080" rtl="0" eaLnBrk="1" latinLnBrk="0" hangingPunct="1">
        <a:defRPr sz="5800" kern="1200">
          <a:solidFill>
            <a:schemeClr val="tx1"/>
          </a:solidFill>
          <a:latin typeface="+mn-lt"/>
          <a:ea typeface="+mn-ea"/>
          <a:cs typeface="+mn-cs"/>
        </a:defRPr>
      </a:lvl7pPr>
      <a:lvl8pPr marL="10241280" algn="l" defTabSz="2926080" rtl="0" eaLnBrk="1" latinLnBrk="0" hangingPunct="1">
        <a:defRPr sz="5800" kern="1200">
          <a:solidFill>
            <a:schemeClr val="tx1"/>
          </a:solidFill>
          <a:latin typeface="+mn-lt"/>
          <a:ea typeface="+mn-ea"/>
          <a:cs typeface="+mn-cs"/>
        </a:defRPr>
      </a:lvl8pPr>
      <a:lvl9pPr marL="11704320" algn="l" defTabSz="2926080" rtl="0" eaLnBrk="1" latinLnBrk="0" hangingPunct="1">
        <a:defRPr sz="5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jpe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l="-3000" r="-3000"/>
          </a:stretch>
        </a:blipFill>
        <a:effectLst/>
      </p:bgPr>
    </p:bg>
    <p:spTree>
      <p:nvGrpSpPr>
        <p:cNvPr id="1" name=""/>
        <p:cNvGrpSpPr/>
        <p:nvPr/>
      </p:nvGrpSpPr>
      <p:grpSpPr>
        <a:xfrm>
          <a:off x="0" y="0"/>
          <a:ext cx="0" cy="0"/>
          <a:chOff x="0" y="0"/>
          <a:chExt cx="0" cy="0"/>
        </a:xfrm>
      </p:grpSpPr>
      <p:sp>
        <p:nvSpPr>
          <p:cNvPr id="40" name="Rectangle: Diagonal Corners Rounded 39">
            <a:extLst>
              <a:ext uri="{FF2B5EF4-FFF2-40B4-BE49-F238E27FC236}">
                <a16:creationId xmlns:a16="http://schemas.microsoft.com/office/drawing/2014/main" id="{0A5A4FBD-4586-4A99-8787-96DAA428D1E8}"/>
              </a:ext>
            </a:extLst>
          </p:cNvPr>
          <p:cNvSpPr/>
          <p:nvPr/>
        </p:nvSpPr>
        <p:spPr>
          <a:xfrm>
            <a:off x="867016" y="872403"/>
            <a:ext cx="31180831" cy="20189687"/>
          </a:xfrm>
          <a:prstGeom prst="round2DiagRect">
            <a:avLst/>
          </a:prstGeom>
          <a:noFill/>
          <a:ln w="5715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21AE997A-CC29-4E93-B9A0-F62CC412E5F8}"/>
              </a:ext>
            </a:extLst>
          </p:cNvPr>
          <p:cNvSpPr txBox="1"/>
          <p:nvPr/>
        </p:nvSpPr>
        <p:spPr>
          <a:xfrm>
            <a:off x="5368384" y="1576772"/>
            <a:ext cx="19592220" cy="1357295"/>
          </a:xfrm>
          <a:prstGeom prst="rect">
            <a:avLst/>
          </a:prstGeom>
          <a:noFill/>
        </p:spPr>
        <p:txBody>
          <a:bodyPr rot="0" spcFirstLastPara="0" vertOverflow="overflow" horzOverflow="overflow" vert="horz" wrap="square" lIns="246888" tIns="123444" rIns="246888" bIns="123444" numCol="1" spcCol="0" rtlCol="0" fromWordArt="0" anchor="t" anchorCtr="0" forceAA="0" compatLnSpc="1">
            <a:prstTxWarp prst="textNoShape">
              <a:avLst/>
            </a:prstTxWarp>
            <a:spAutoFit/>
          </a:bodyPr>
          <a:lstStyle>
            <a:defPPr>
              <a:defRPr lang="en-US"/>
            </a:defPPr>
            <a:lvl1pPr marL="0" algn="l" defTabSz="2633472" rtl="0" eaLnBrk="1" latinLnBrk="0" hangingPunct="1">
              <a:defRPr sz="5184" kern="1200">
                <a:solidFill>
                  <a:schemeClr val="tx1"/>
                </a:solidFill>
                <a:latin typeface="+mn-lt"/>
                <a:ea typeface="+mn-ea"/>
                <a:cs typeface="+mn-cs"/>
              </a:defRPr>
            </a:lvl1pPr>
            <a:lvl2pPr marL="1316736" algn="l" defTabSz="2633472" rtl="0" eaLnBrk="1" latinLnBrk="0" hangingPunct="1">
              <a:defRPr sz="5184" kern="1200">
                <a:solidFill>
                  <a:schemeClr val="tx1"/>
                </a:solidFill>
                <a:latin typeface="+mn-lt"/>
                <a:ea typeface="+mn-ea"/>
                <a:cs typeface="+mn-cs"/>
              </a:defRPr>
            </a:lvl2pPr>
            <a:lvl3pPr marL="2633472" algn="l" defTabSz="2633472" rtl="0" eaLnBrk="1" latinLnBrk="0" hangingPunct="1">
              <a:defRPr sz="5184" kern="1200">
                <a:solidFill>
                  <a:schemeClr val="tx1"/>
                </a:solidFill>
                <a:latin typeface="+mn-lt"/>
                <a:ea typeface="+mn-ea"/>
                <a:cs typeface="+mn-cs"/>
              </a:defRPr>
            </a:lvl3pPr>
            <a:lvl4pPr marL="3950208" algn="l" defTabSz="2633472" rtl="0" eaLnBrk="1" latinLnBrk="0" hangingPunct="1">
              <a:defRPr sz="5184" kern="1200">
                <a:solidFill>
                  <a:schemeClr val="tx1"/>
                </a:solidFill>
                <a:latin typeface="+mn-lt"/>
                <a:ea typeface="+mn-ea"/>
                <a:cs typeface="+mn-cs"/>
              </a:defRPr>
            </a:lvl4pPr>
            <a:lvl5pPr marL="5266944" algn="l" defTabSz="2633472" rtl="0" eaLnBrk="1" latinLnBrk="0" hangingPunct="1">
              <a:defRPr sz="5184" kern="1200">
                <a:solidFill>
                  <a:schemeClr val="tx1"/>
                </a:solidFill>
                <a:latin typeface="+mn-lt"/>
                <a:ea typeface="+mn-ea"/>
                <a:cs typeface="+mn-cs"/>
              </a:defRPr>
            </a:lvl5pPr>
            <a:lvl6pPr marL="6583680" algn="l" defTabSz="2633472" rtl="0" eaLnBrk="1" latinLnBrk="0" hangingPunct="1">
              <a:defRPr sz="5184" kern="1200">
                <a:solidFill>
                  <a:schemeClr val="tx1"/>
                </a:solidFill>
                <a:latin typeface="+mn-lt"/>
                <a:ea typeface="+mn-ea"/>
                <a:cs typeface="+mn-cs"/>
              </a:defRPr>
            </a:lvl6pPr>
            <a:lvl7pPr marL="7900416" algn="l" defTabSz="2633472" rtl="0" eaLnBrk="1" latinLnBrk="0" hangingPunct="1">
              <a:defRPr sz="5184" kern="1200">
                <a:solidFill>
                  <a:schemeClr val="tx1"/>
                </a:solidFill>
                <a:latin typeface="+mn-lt"/>
                <a:ea typeface="+mn-ea"/>
                <a:cs typeface="+mn-cs"/>
              </a:defRPr>
            </a:lvl7pPr>
            <a:lvl8pPr marL="9217152" algn="l" defTabSz="2633472" rtl="0" eaLnBrk="1" latinLnBrk="0" hangingPunct="1">
              <a:defRPr sz="5184" kern="1200">
                <a:solidFill>
                  <a:schemeClr val="tx1"/>
                </a:solidFill>
                <a:latin typeface="+mn-lt"/>
                <a:ea typeface="+mn-ea"/>
                <a:cs typeface="+mn-cs"/>
              </a:defRPr>
            </a:lvl8pPr>
            <a:lvl9pPr marL="10533888" algn="l" defTabSz="2633472" rtl="0" eaLnBrk="1" latinLnBrk="0" hangingPunct="1">
              <a:defRPr sz="5184" kern="1200">
                <a:solidFill>
                  <a:schemeClr val="tx1"/>
                </a:solidFill>
                <a:latin typeface="+mn-lt"/>
                <a:ea typeface="+mn-ea"/>
                <a:cs typeface="+mn-cs"/>
              </a:defRPr>
            </a:lvl9pPr>
          </a:lstStyle>
          <a:p>
            <a:pPr algn="ctr"/>
            <a:r>
              <a:rPr lang="en-US" sz="7200" b="1">
                <a:solidFill>
                  <a:schemeClr val="bg1"/>
                </a:solidFill>
                <a:latin typeface="Georgia Pro Cond Semibold"/>
                <a:cs typeface="Calibri"/>
              </a:rPr>
              <a:t>Girty's Run Flood Control Alternatives Analysis</a:t>
            </a:r>
          </a:p>
        </p:txBody>
      </p:sp>
      <p:sp>
        <p:nvSpPr>
          <p:cNvPr id="4" name="TextBox 3">
            <a:extLst>
              <a:ext uri="{FF2B5EF4-FFF2-40B4-BE49-F238E27FC236}">
                <a16:creationId xmlns:a16="http://schemas.microsoft.com/office/drawing/2014/main" id="{841C54FA-1707-461C-B39C-148AD3F76023}"/>
              </a:ext>
            </a:extLst>
          </p:cNvPr>
          <p:cNvSpPr txBox="1"/>
          <p:nvPr/>
        </p:nvSpPr>
        <p:spPr>
          <a:xfrm>
            <a:off x="5146029" y="17735031"/>
            <a:ext cx="5027855" cy="2742289"/>
          </a:xfrm>
          <a:prstGeom prst="rect">
            <a:avLst/>
          </a:prstGeom>
          <a:noFill/>
          <a:ln>
            <a:noFill/>
          </a:ln>
        </p:spPr>
        <p:txBody>
          <a:bodyPr rot="0" spcFirstLastPara="0" vertOverflow="overflow" horzOverflow="overflow" vert="horz" wrap="square" lIns="246888" tIns="123444" rIns="246888" bIns="123444" numCol="1" spcCol="0" rtlCol="0" fromWordArt="0" anchor="t" anchorCtr="0" forceAA="0" compatLnSpc="1">
            <a:prstTxWarp prst="textNoShape">
              <a:avLst/>
            </a:prstTxWarp>
            <a:spAutoFit/>
          </a:bodyPr>
          <a:lstStyle>
            <a:defPPr>
              <a:defRPr lang="en-US"/>
            </a:defPPr>
            <a:lvl1pPr marL="0" algn="l" defTabSz="2633472" rtl="0" eaLnBrk="1" latinLnBrk="0" hangingPunct="1">
              <a:defRPr sz="5184" kern="1200">
                <a:solidFill>
                  <a:schemeClr val="tx1"/>
                </a:solidFill>
                <a:latin typeface="+mn-lt"/>
                <a:ea typeface="+mn-ea"/>
                <a:cs typeface="+mn-cs"/>
              </a:defRPr>
            </a:lvl1pPr>
            <a:lvl2pPr marL="1316736" algn="l" defTabSz="2633472" rtl="0" eaLnBrk="1" latinLnBrk="0" hangingPunct="1">
              <a:defRPr sz="5184" kern="1200">
                <a:solidFill>
                  <a:schemeClr val="tx1"/>
                </a:solidFill>
                <a:latin typeface="+mn-lt"/>
                <a:ea typeface="+mn-ea"/>
                <a:cs typeface="+mn-cs"/>
              </a:defRPr>
            </a:lvl2pPr>
            <a:lvl3pPr marL="2633472" algn="l" defTabSz="2633472" rtl="0" eaLnBrk="1" latinLnBrk="0" hangingPunct="1">
              <a:defRPr sz="5184" kern="1200">
                <a:solidFill>
                  <a:schemeClr val="tx1"/>
                </a:solidFill>
                <a:latin typeface="+mn-lt"/>
                <a:ea typeface="+mn-ea"/>
                <a:cs typeface="+mn-cs"/>
              </a:defRPr>
            </a:lvl3pPr>
            <a:lvl4pPr marL="3950208" algn="l" defTabSz="2633472" rtl="0" eaLnBrk="1" latinLnBrk="0" hangingPunct="1">
              <a:defRPr sz="5184" kern="1200">
                <a:solidFill>
                  <a:schemeClr val="tx1"/>
                </a:solidFill>
                <a:latin typeface="+mn-lt"/>
                <a:ea typeface="+mn-ea"/>
                <a:cs typeface="+mn-cs"/>
              </a:defRPr>
            </a:lvl4pPr>
            <a:lvl5pPr marL="5266944" algn="l" defTabSz="2633472" rtl="0" eaLnBrk="1" latinLnBrk="0" hangingPunct="1">
              <a:defRPr sz="5184" kern="1200">
                <a:solidFill>
                  <a:schemeClr val="tx1"/>
                </a:solidFill>
                <a:latin typeface="+mn-lt"/>
                <a:ea typeface="+mn-ea"/>
                <a:cs typeface="+mn-cs"/>
              </a:defRPr>
            </a:lvl5pPr>
            <a:lvl6pPr marL="6583680" algn="l" defTabSz="2633472" rtl="0" eaLnBrk="1" latinLnBrk="0" hangingPunct="1">
              <a:defRPr sz="5184" kern="1200">
                <a:solidFill>
                  <a:schemeClr val="tx1"/>
                </a:solidFill>
                <a:latin typeface="+mn-lt"/>
                <a:ea typeface="+mn-ea"/>
                <a:cs typeface="+mn-cs"/>
              </a:defRPr>
            </a:lvl6pPr>
            <a:lvl7pPr marL="7900416" algn="l" defTabSz="2633472" rtl="0" eaLnBrk="1" latinLnBrk="0" hangingPunct="1">
              <a:defRPr sz="5184" kern="1200">
                <a:solidFill>
                  <a:schemeClr val="tx1"/>
                </a:solidFill>
                <a:latin typeface="+mn-lt"/>
                <a:ea typeface="+mn-ea"/>
                <a:cs typeface="+mn-cs"/>
              </a:defRPr>
            </a:lvl7pPr>
            <a:lvl8pPr marL="9217152" algn="l" defTabSz="2633472" rtl="0" eaLnBrk="1" latinLnBrk="0" hangingPunct="1">
              <a:defRPr sz="5184" kern="1200">
                <a:solidFill>
                  <a:schemeClr val="tx1"/>
                </a:solidFill>
                <a:latin typeface="+mn-lt"/>
                <a:ea typeface="+mn-ea"/>
                <a:cs typeface="+mn-cs"/>
              </a:defRPr>
            </a:lvl8pPr>
            <a:lvl9pPr marL="10533888" algn="l" defTabSz="2633472" rtl="0" eaLnBrk="1" latinLnBrk="0" hangingPunct="1">
              <a:defRPr sz="5184" kern="1200">
                <a:solidFill>
                  <a:schemeClr val="tx1"/>
                </a:solidFill>
                <a:latin typeface="+mn-lt"/>
                <a:ea typeface="+mn-ea"/>
                <a:cs typeface="+mn-cs"/>
              </a:defRPr>
            </a:lvl9pPr>
          </a:lstStyle>
          <a:p>
            <a:r>
              <a:rPr lang="en-US" sz="1800" u="sng">
                <a:solidFill>
                  <a:schemeClr val="bg1"/>
                </a:solidFill>
                <a:latin typeface="Georgia Pro Cond Semibold"/>
                <a:ea typeface="FangSong"/>
                <a:cs typeface="Aparajita"/>
              </a:rPr>
              <a:t>Team RRDA </a:t>
            </a:r>
            <a:r>
              <a:rPr lang="en-US" sz="1800">
                <a:solidFill>
                  <a:schemeClr val="bg1"/>
                </a:solidFill>
                <a:latin typeface="Georgia Pro Cond Semibold"/>
                <a:ea typeface="FangSong"/>
                <a:cs typeface="Aparajita"/>
              </a:rPr>
              <a:t> </a:t>
            </a:r>
            <a:r>
              <a:rPr lang="en-US" sz="1800" i="1">
                <a:solidFill>
                  <a:schemeClr val="bg1"/>
                </a:solidFill>
                <a:latin typeface="Georgia Pro Cond Semibold"/>
                <a:ea typeface="FangSong"/>
                <a:cs typeface="Aparajita"/>
              </a:rPr>
              <a:t>(Left to Right)</a:t>
            </a:r>
            <a:endParaRPr lang="en-US" sz="1800" i="1" u="sng">
              <a:solidFill>
                <a:schemeClr val="bg1"/>
              </a:solidFill>
              <a:latin typeface="Georgia Pro Cond Semibold"/>
              <a:ea typeface="FangSong"/>
              <a:cs typeface="Aparajita"/>
            </a:endParaRPr>
          </a:p>
          <a:p>
            <a:r>
              <a:rPr lang="en-US" sz="1800">
                <a:solidFill>
                  <a:schemeClr val="bg1"/>
                </a:solidFill>
                <a:latin typeface="Georgia Pro Cond Semibold"/>
                <a:ea typeface="FangSong"/>
                <a:cs typeface="Aparajita"/>
              </a:rPr>
              <a:t>Liam Gillen-Hughes (Geotech)</a:t>
            </a:r>
          </a:p>
          <a:p>
            <a:r>
              <a:rPr lang="en-US" sz="1800">
                <a:solidFill>
                  <a:schemeClr val="bg1"/>
                </a:solidFill>
                <a:latin typeface="Georgia Pro Cond Semibold"/>
                <a:ea typeface="FangSong"/>
                <a:cs typeface="Aparajita"/>
              </a:rPr>
              <a:t>Angela Urban (Transportation)</a:t>
            </a:r>
          </a:p>
          <a:p>
            <a:r>
              <a:rPr lang="en-US" sz="1800">
                <a:solidFill>
                  <a:schemeClr val="bg1"/>
                </a:solidFill>
                <a:latin typeface="Georgia Pro Cond Semibold"/>
                <a:ea typeface="FangSong"/>
                <a:cs typeface="Aparajita"/>
              </a:rPr>
              <a:t>Luke Piotrowicz (Water Resources)</a:t>
            </a:r>
          </a:p>
          <a:p>
            <a:r>
              <a:rPr lang="en-US" sz="1800">
                <a:solidFill>
                  <a:schemeClr val="bg1"/>
                </a:solidFill>
                <a:latin typeface="Georgia Pro Cond Semibold"/>
                <a:ea typeface="FangSong"/>
                <a:cs typeface="Aparajita"/>
              </a:rPr>
              <a:t>Kaylie Jones (Environmental)</a:t>
            </a:r>
          </a:p>
          <a:p>
            <a:r>
              <a:rPr lang="en-US" sz="1800">
                <a:solidFill>
                  <a:schemeClr val="bg1"/>
                </a:solidFill>
                <a:latin typeface="Georgia Pro Cond Semibold"/>
                <a:ea typeface="FangSong"/>
                <a:cs typeface="Aparajita"/>
              </a:rPr>
              <a:t>Benjamin </a:t>
            </a:r>
            <a:r>
              <a:rPr lang="en-US" sz="1800" err="1">
                <a:solidFill>
                  <a:schemeClr val="bg1"/>
                </a:solidFill>
                <a:latin typeface="Georgia Pro Cond Semibold"/>
                <a:ea typeface="FangSong"/>
                <a:cs typeface="Aparajita"/>
              </a:rPr>
              <a:t>Grunauer</a:t>
            </a:r>
            <a:r>
              <a:rPr lang="en-US" sz="1800">
                <a:solidFill>
                  <a:schemeClr val="bg1"/>
                </a:solidFill>
                <a:latin typeface="Georgia Pro Cond Semibold"/>
                <a:ea typeface="FangSong"/>
                <a:cs typeface="Aparajita"/>
              </a:rPr>
              <a:t> (Water Resources)</a:t>
            </a:r>
          </a:p>
          <a:p>
            <a:r>
              <a:rPr lang="en-US" sz="1800">
                <a:solidFill>
                  <a:schemeClr val="bg1"/>
                </a:solidFill>
                <a:latin typeface="Georgia Pro Cond Semibold"/>
                <a:ea typeface="FangSong"/>
                <a:cs typeface="Aparajita"/>
              </a:rPr>
              <a:t>Dylan Margolis (Construction Management)</a:t>
            </a:r>
          </a:p>
          <a:p>
            <a:r>
              <a:rPr lang="en-US" sz="1800">
                <a:solidFill>
                  <a:schemeClr val="bg1"/>
                </a:solidFill>
                <a:latin typeface="Georgia Pro Cond Semibold"/>
                <a:ea typeface="FangSong"/>
                <a:cs typeface="Aparajita"/>
              </a:rPr>
              <a:t>Robert Cornwall (Transportation)</a:t>
            </a:r>
          </a:p>
          <a:p>
            <a:r>
              <a:rPr lang="en-US" sz="1800">
                <a:solidFill>
                  <a:schemeClr val="bg1"/>
                </a:solidFill>
                <a:latin typeface="Georgia Pro Cond Semibold"/>
                <a:ea typeface="FangSong"/>
                <a:cs typeface="Aparajita"/>
              </a:rPr>
              <a:t>Nickolas Panchik (Construction Management)</a:t>
            </a:r>
          </a:p>
        </p:txBody>
      </p:sp>
      <p:sp>
        <p:nvSpPr>
          <p:cNvPr id="15" name="TextBox 14">
            <a:extLst>
              <a:ext uri="{FF2B5EF4-FFF2-40B4-BE49-F238E27FC236}">
                <a16:creationId xmlns:a16="http://schemas.microsoft.com/office/drawing/2014/main" id="{1D82AFEA-1E66-4878-BC2E-263A0C1BC9D1}"/>
              </a:ext>
            </a:extLst>
          </p:cNvPr>
          <p:cNvSpPr txBox="1"/>
          <p:nvPr/>
        </p:nvSpPr>
        <p:spPr>
          <a:xfrm>
            <a:off x="5165484" y="20367304"/>
            <a:ext cx="20709803" cy="618631"/>
          </a:xfrm>
          <a:prstGeom prst="rect">
            <a:avLst/>
          </a:prstGeom>
          <a:noFill/>
        </p:spPr>
        <p:txBody>
          <a:bodyPr rot="0" spcFirstLastPara="0" vertOverflow="overflow" horzOverflow="overflow" vert="horz" wrap="square" lIns="246888" tIns="123444" rIns="246888" bIns="123444" numCol="1" spcCol="0" rtlCol="0" fromWordArt="0" anchor="t" anchorCtr="0" forceAA="0" compatLnSpc="1">
            <a:prstTxWarp prst="textNoShape">
              <a:avLst/>
            </a:prstTxWarp>
            <a:spAutoFit/>
          </a:bodyPr>
          <a:lstStyle>
            <a:defPPr>
              <a:defRPr lang="en-US"/>
            </a:defPPr>
            <a:lvl1pPr marL="0" algn="l" defTabSz="2633472" rtl="0" eaLnBrk="1" latinLnBrk="0" hangingPunct="1">
              <a:defRPr sz="5184" kern="1200">
                <a:solidFill>
                  <a:schemeClr val="tx1"/>
                </a:solidFill>
                <a:latin typeface="+mn-lt"/>
                <a:ea typeface="+mn-ea"/>
                <a:cs typeface="+mn-cs"/>
              </a:defRPr>
            </a:lvl1pPr>
            <a:lvl2pPr marL="1316736" algn="l" defTabSz="2633472" rtl="0" eaLnBrk="1" latinLnBrk="0" hangingPunct="1">
              <a:defRPr sz="5184" kern="1200">
                <a:solidFill>
                  <a:schemeClr val="tx1"/>
                </a:solidFill>
                <a:latin typeface="+mn-lt"/>
                <a:ea typeface="+mn-ea"/>
                <a:cs typeface="+mn-cs"/>
              </a:defRPr>
            </a:lvl2pPr>
            <a:lvl3pPr marL="2633472" algn="l" defTabSz="2633472" rtl="0" eaLnBrk="1" latinLnBrk="0" hangingPunct="1">
              <a:defRPr sz="5184" kern="1200">
                <a:solidFill>
                  <a:schemeClr val="tx1"/>
                </a:solidFill>
                <a:latin typeface="+mn-lt"/>
                <a:ea typeface="+mn-ea"/>
                <a:cs typeface="+mn-cs"/>
              </a:defRPr>
            </a:lvl3pPr>
            <a:lvl4pPr marL="3950208" algn="l" defTabSz="2633472" rtl="0" eaLnBrk="1" latinLnBrk="0" hangingPunct="1">
              <a:defRPr sz="5184" kern="1200">
                <a:solidFill>
                  <a:schemeClr val="tx1"/>
                </a:solidFill>
                <a:latin typeface="+mn-lt"/>
                <a:ea typeface="+mn-ea"/>
                <a:cs typeface="+mn-cs"/>
              </a:defRPr>
            </a:lvl4pPr>
            <a:lvl5pPr marL="5266944" algn="l" defTabSz="2633472" rtl="0" eaLnBrk="1" latinLnBrk="0" hangingPunct="1">
              <a:defRPr sz="5184" kern="1200">
                <a:solidFill>
                  <a:schemeClr val="tx1"/>
                </a:solidFill>
                <a:latin typeface="+mn-lt"/>
                <a:ea typeface="+mn-ea"/>
                <a:cs typeface="+mn-cs"/>
              </a:defRPr>
            </a:lvl5pPr>
            <a:lvl6pPr marL="6583680" algn="l" defTabSz="2633472" rtl="0" eaLnBrk="1" latinLnBrk="0" hangingPunct="1">
              <a:defRPr sz="5184" kern="1200">
                <a:solidFill>
                  <a:schemeClr val="tx1"/>
                </a:solidFill>
                <a:latin typeface="+mn-lt"/>
                <a:ea typeface="+mn-ea"/>
                <a:cs typeface="+mn-cs"/>
              </a:defRPr>
            </a:lvl6pPr>
            <a:lvl7pPr marL="7900416" algn="l" defTabSz="2633472" rtl="0" eaLnBrk="1" latinLnBrk="0" hangingPunct="1">
              <a:defRPr sz="5184" kern="1200">
                <a:solidFill>
                  <a:schemeClr val="tx1"/>
                </a:solidFill>
                <a:latin typeface="+mn-lt"/>
                <a:ea typeface="+mn-ea"/>
                <a:cs typeface="+mn-cs"/>
              </a:defRPr>
            </a:lvl7pPr>
            <a:lvl8pPr marL="9217152" algn="l" defTabSz="2633472" rtl="0" eaLnBrk="1" latinLnBrk="0" hangingPunct="1">
              <a:defRPr sz="5184" kern="1200">
                <a:solidFill>
                  <a:schemeClr val="tx1"/>
                </a:solidFill>
                <a:latin typeface="+mn-lt"/>
                <a:ea typeface="+mn-ea"/>
                <a:cs typeface="+mn-cs"/>
              </a:defRPr>
            </a:lvl8pPr>
            <a:lvl9pPr marL="10533888" algn="l" defTabSz="2633472" rtl="0" eaLnBrk="1" latinLnBrk="0" hangingPunct="1">
              <a:defRPr sz="5184" kern="1200">
                <a:solidFill>
                  <a:schemeClr val="tx1"/>
                </a:solidFill>
                <a:latin typeface="+mn-lt"/>
                <a:ea typeface="+mn-ea"/>
                <a:cs typeface="+mn-cs"/>
              </a:defRPr>
            </a:lvl9pPr>
          </a:lstStyle>
          <a:p>
            <a:r>
              <a:rPr lang="en-US" sz="2400">
                <a:solidFill>
                  <a:schemeClr val="bg1"/>
                </a:solidFill>
                <a:latin typeface="Georgia Pro Cond Semibold"/>
                <a:ea typeface="FangSong"/>
                <a:cs typeface="Aparajita"/>
              </a:rPr>
              <a:t>We would like to thank Werner Loehlein, John Sebastian, John Darnley, Sara </a:t>
            </a:r>
            <a:r>
              <a:rPr lang="en-US" sz="2400" err="1">
                <a:solidFill>
                  <a:schemeClr val="bg1"/>
                </a:solidFill>
                <a:latin typeface="Georgia Pro Cond Semibold"/>
                <a:ea typeface="FangSong"/>
                <a:cs typeface="Aparajita"/>
              </a:rPr>
              <a:t>Woida</a:t>
            </a:r>
            <a:r>
              <a:rPr lang="en-US" sz="2400">
                <a:solidFill>
                  <a:schemeClr val="bg1"/>
                </a:solidFill>
                <a:latin typeface="Georgia Pro Cond Semibold"/>
                <a:ea typeface="FangSong"/>
                <a:cs typeface="Aparajita"/>
              </a:rPr>
              <a:t>, Patricia Kitchen, Donna Pearson,  Alexis </a:t>
            </a:r>
            <a:r>
              <a:rPr lang="en-US" sz="2400" err="1">
                <a:solidFill>
                  <a:schemeClr val="bg1"/>
                </a:solidFill>
                <a:latin typeface="Georgia Pro Cond Semibold"/>
                <a:ea typeface="FangSong"/>
                <a:cs typeface="Aparajita"/>
              </a:rPr>
              <a:t>Boytim</a:t>
            </a:r>
            <a:r>
              <a:rPr lang="en-US" sz="2400">
                <a:solidFill>
                  <a:schemeClr val="bg1"/>
                </a:solidFill>
                <a:latin typeface="Georgia Pro Cond Semibold"/>
                <a:ea typeface="FangSong"/>
                <a:cs typeface="Aparajita"/>
              </a:rPr>
              <a:t>, &amp; </a:t>
            </a:r>
            <a:r>
              <a:rPr lang="en-US" sz="2400" err="1">
                <a:solidFill>
                  <a:schemeClr val="bg1"/>
                </a:solidFill>
                <a:latin typeface="Georgia Pro Cond Semibold"/>
                <a:ea typeface="FangSong"/>
                <a:cs typeface="Aparajita"/>
              </a:rPr>
              <a:t>Zaheen</a:t>
            </a:r>
            <a:r>
              <a:rPr lang="en-US" sz="2400">
                <a:solidFill>
                  <a:schemeClr val="bg1"/>
                </a:solidFill>
                <a:latin typeface="Georgia Pro Cond Semibold"/>
                <a:ea typeface="FangSong"/>
                <a:cs typeface="Aparajita"/>
              </a:rPr>
              <a:t> Hussain</a:t>
            </a:r>
            <a:r>
              <a:rPr lang="en-US" sz="2000">
                <a:solidFill>
                  <a:schemeClr val="bg1"/>
                </a:solidFill>
                <a:latin typeface="Georgia Pro Cond Semibold"/>
                <a:ea typeface="FangSong"/>
                <a:cs typeface="Aparajita"/>
              </a:rPr>
              <a:t>.</a:t>
            </a:r>
          </a:p>
        </p:txBody>
      </p:sp>
      <p:pic>
        <p:nvPicPr>
          <p:cNvPr id="3" name="Picture 5" descr="A group of people posing for a photo&#10;&#10;Description generated with very high confidence">
            <a:extLst>
              <a:ext uri="{FF2B5EF4-FFF2-40B4-BE49-F238E27FC236}">
                <a16:creationId xmlns:a16="http://schemas.microsoft.com/office/drawing/2014/main" id="{04CC01A6-9D66-48EF-BE09-8766C6D6A2E6}"/>
              </a:ext>
            </a:extLst>
          </p:cNvPr>
          <p:cNvPicPr>
            <a:picLocks noChangeAspect="1"/>
          </p:cNvPicPr>
          <p:nvPr/>
        </p:nvPicPr>
        <p:blipFill>
          <a:blip r:embed="rId3"/>
          <a:stretch>
            <a:fillRect/>
          </a:stretch>
        </p:blipFill>
        <p:spPr>
          <a:xfrm>
            <a:off x="1028457" y="17739138"/>
            <a:ext cx="4130322" cy="3164883"/>
          </a:xfrm>
          <a:prstGeom prst="rect">
            <a:avLst/>
          </a:prstGeom>
          <a:ln>
            <a:noFill/>
          </a:ln>
          <a:effectLst>
            <a:outerShdw blurRad="292100" dist="139700" dir="2700000" algn="tl" rotWithShape="0">
              <a:srgbClr val="333333">
                <a:alpha val="65000"/>
              </a:srgbClr>
            </a:outerShdw>
          </a:effectLst>
        </p:spPr>
      </p:pic>
      <p:pic>
        <p:nvPicPr>
          <p:cNvPr id="13" name="Picture 13" descr="A close up of a sign&#10;&#10;Description generated with very high confidence">
            <a:extLst>
              <a:ext uri="{FF2B5EF4-FFF2-40B4-BE49-F238E27FC236}">
                <a16:creationId xmlns:a16="http://schemas.microsoft.com/office/drawing/2014/main" id="{C6185A92-EDD0-40DB-B695-A3F094824AAC}"/>
              </a:ext>
            </a:extLst>
          </p:cNvPr>
          <p:cNvPicPr>
            <a:picLocks noChangeAspect="1"/>
          </p:cNvPicPr>
          <p:nvPr/>
        </p:nvPicPr>
        <p:blipFill>
          <a:blip r:embed="rId4"/>
          <a:stretch>
            <a:fillRect/>
          </a:stretch>
        </p:blipFill>
        <p:spPr>
          <a:xfrm>
            <a:off x="2982579" y="988773"/>
            <a:ext cx="2454443" cy="2512194"/>
          </a:xfrm>
          <a:prstGeom prst="rect">
            <a:avLst/>
          </a:prstGeom>
          <a:ln>
            <a:noFill/>
          </a:ln>
          <a:effectLst>
            <a:outerShdw blurRad="292100" dist="139700" dir="2700000" algn="tl" rotWithShape="0">
              <a:srgbClr val="333333">
                <a:alpha val="65000"/>
              </a:srgbClr>
            </a:outerShdw>
          </a:effectLst>
        </p:spPr>
      </p:pic>
      <p:sp>
        <p:nvSpPr>
          <p:cNvPr id="24" name="TextBox 23">
            <a:extLst>
              <a:ext uri="{FF2B5EF4-FFF2-40B4-BE49-F238E27FC236}">
                <a16:creationId xmlns:a16="http://schemas.microsoft.com/office/drawing/2014/main" id="{EC40B221-1F74-4ED5-9B4E-9629F9101B87}"/>
              </a:ext>
            </a:extLst>
          </p:cNvPr>
          <p:cNvSpPr txBox="1"/>
          <p:nvPr/>
        </p:nvSpPr>
        <p:spPr>
          <a:xfrm>
            <a:off x="24521620" y="11968655"/>
            <a:ext cx="3147459" cy="803297"/>
          </a:xfrm>
          <a:prstGeom prst="rect">
            <a:avLst/>
          </a:prstGeom>
          <a:noFill/>
        </p:spPr>
        <p:txBody>
          <a:bodyPr rot="0" spcFirstLastPara="0" vertOverflow="overflow" horzOverflow="overflow" vert="horz" wrap="square" lIns="246888" tIns="123444" rIns="246888" bIns="123444" numCol="1" spcCol="0" rtlCol="0" fromWordArt="0" anchor="t" anchorCtr="0" forceAA="0" compatLnSpc="1">
            <a:prstTxWarp prst="textNoShape">
              <a:avLst/>
            </a:prstTxWarp>
            <a:spAutoFit/>
          </a:bodyPr>
          <a:lstStyle>
            <a:defPPr>
              <a:defRPr lang="en-US"/>
            </a:defPPr>
            <a:lvl1pPr marL="0" algn="l" defTabSz="2633472" rtl="0" eaLnBrk="1" latinLnBrk="0" hangingPunct="1">
              <a:defRPr sz="5184" kern="1200">
                <a:solidFill>
                  <a:schemeClr val="tx1"/>
                </a:solidFill>
                <a:latin typeface="+mn-lt"/>
                <a:ea typeface="+mn-ea"/>
                <a:cs typeface="+mn-cs"/>
              </a:defRPr>
            </a:lvl1pPr>
            <a:lvl2pPr marL="1316736" algn="l" defTabSz="2633472" rtl="0" eaLnBrk="1" latinLnBrk="0" hangingPunct="1">
              <a:defRPr sz="5184" kern="1200">
                <a:solidFill>
                  <a:schemeClr val="tx1"/>
                </a:solidFill>
                <a:latin typeface="+mn-lt"/>
                <a:ea typeface="+mn-ea"/>
                <a:cs typeface="+mn-cs"/>
              </a:defRPr>
            </a:lvl2pPr>
            <a:lvl3pPr marL="2633472" algn="l" defTabSz="2633472" rtl="0" eaLnBrk="1" latinLnBrk="0" hangingPunct="1">
              <a:defRPr sz="5184" kern="1200">
                <a:solidFill>
                  <a:schemeClr val="tx1"/>
                </a:solidFill>
                <a:latin typeface="+mn-lt"/>
                <a:ea typeface="+mn-ea"/>
                <a:cs typeface="+mn-cs"/>
              </a:defRPr>
            </a:lvl3pPr>
            <a:lvl4pPr marL="3950208" algn="l" defTabSz="2633472" rtl="0" eaLnBrk="1" latinLnBrk="0" hangingPunct="1">
              <a:defRPr sz="5184" kern="1200">
                <a:solidFill>
                  <a:schemeClr val="tx1"/>
                </a:solidFill>
                <a:latin typeface="+mn-lt"/>
                <a:ea typeface="+mn-ea"/>
                <a:cs typeface="+mn-cs"/>
              </a:defRPr>
            </a:lvl4pPr>
            <a:lvl5pPr marL="5266944" algn="l" defTabSz="2633472" rtl="0" eaLnBrk="1" latinLnBrk="0" hangingPunct="1">
              <a:defRPr sz="5184" kern="1200">
                <a:solidFill>
                  <a:schemeClr val="tx1"/>
                </a:solidFill>
                <a:latin typeface="+mn-lt"/>
                <a:ea typeface="+mn-ea"/>
                <a:cs typeface="+mn-cs"/>
              </a:defRPr>
            </a:lvl5pPr>
            <a:lvl6pPr marL="6583680" algn="l" defTabSz="2633472" rtl="0" eaLnBrk="1" latinLnBrk="0" hangingPunct="1">
              <a:defRPr sz="5184" kern="1200">
                <a:solidFill>
                  <a:schemeClr val="tx1"/>
                </a:solidFill>
                <a:latin typeface="+mn-lt"/>
                <a:ea typeface="+mn-ea"/>
                <a:cs typeface="+mn-cs"/>
              </a:defRPr>
            </a:lvl6pPr>
            <a:lvl7pPr marL="7900416" algn="l" defTabSz="2633472" rtl="0" eaLnBrk="1" latinLnBrk="0" hangingPunct="1">
              <a:defRPr sz="5184" kern="1200">
                <a:solidFill>
                  <a:schemeClr val="tx1"/>
                </a:solidFill>
                <a:latin typeface="+mn-lt"/>
                <a:ea typeface="+mn-ea"/>
                <a:cs typeface="+mn-cs"/>
              </a:defRPr>
            </a:lvl7pPr>
            <a:lvl8pPr marL="9217152" algn="l" defTabSz="2633472" rtl="0" eaLnBrk="1" latinLnBrk="0" hangingPunct="1">
              <a:defRPr sz="5184" kern="1200">
                <a:solidFill>
                  <a:schemeClr val="tx1"/>
                </a:solidFill>
                <a:latin typeface="+mn-lt"/>
                <a:ea typeface="+mn-ea"/>
                <a:cs typeface="+mn-cs"/>
              </a:defRPr>
            </a:lvl8pPr>
            <a:lvl9pPr marL="10533888" algn="l" defTabSz="2633472" rtl="0" eaLnBrk="1" latinLnBrk="0" hangingPunct="1">
              <a:defRPr sz="5184" kern="1200">
                <a:solidFill>
                  <a:schemeClr val="tx1"/>
                </a:solidFill>
                <a:latin typeface="+mn-lt"/>
                <a:ea typeface="+mn-ea"/>
                <a:cs typeface="+mn-cs"/>
              </a:defRPr>
            </a:lvl9pPr>
          </a:lstStyle>
          <a:p>
            <a:r>
              <a:rPr lang="en-US" sz="3600">
                <a:latin typeface="Georgia Pro Cond Semibold"/>
                <a:ea typeface="FangSong"/>
                <a:cs typeface="Aparajita"/>
              </a:rPr>
              <a:t>Summary</a:t>
            </a:r>
          </a:p>
        </p:txBody>
      </p:sp>
      <p:pic>
        <p:nvPicPr>
          <p:cNvPr id="14" name="Picture 15" descr="A picture containing text, map&#10;&#10;Description generated with very high confidence">
            <a:extLst>
              <a:ext uri="{FF2B5EF4-FFF2-40B4-BE49-F238E27FC236}">
                <a16:creationId xmlns:a16="http://schemas.microsoft.com/office/drawing/2014/main" id="{BD94CAEA-DCA3-4EC4-A4F2-E81D3E234A08}"/>
              </a:ext>
            </a:extLst>
          </p:cNvPr>
          <p:cNvPicPr>
            <a:picLocks noChangeAspect="1"/>
          </p:cNvPicPr>
          <p:nvPr/>
        </p:nvPicPr>
        <p:blipFill>
          <a:blip r:embed="rId5"/>
          <a:stretch>
            <a:fillRect/>
          </a:stretch>
        </p:blipFill>
        <p:spPr>
          <a:xfrm>
            <a:off x="21969243" y="5627893"/>
            <a:ext cx="5978300" cy="4139504"/>
          </a:xfrm>
          <a:prstGeom prst="rect">
            <a:avLst/>
          </a:prstGeom>
          <a:ln>
            <a:noFill/>
          </a:ln>
          <a:effectLst>
            <a:outerShdw blurRad="292100" dist="139700" dir="2700000" algn="tl" rotWithShape="0">
              <a:srgbClr val="333333">
                <a:alpha val="65000"/>
              </a:srgbClr>
            </a:outerShdw>
          </a:effectLst>
        </p:spPr>
      </p:pic>
      <p:pic>
        <p:nvPicPr>
          <p:cNvPr id="23" name="Picture 27" descr="A screenshot of a cell phone&#10;&#10;Description generated with high confidence">
            <a:extLst>
              <a:ext uri="{FF2B5EF4-FFF2-40B4-BE49-F238E27FC236}">
                <a16:creationId xmlns:a16="http://schemas.microsoft.com/office/drawing/2014/main" id="{E2FAB24A-A12F-461D-8FDD-E1932A1FEDF9}"/>
              </a:ext>
            </a:extLst>
          </p:cNvPr>
          <p:cNvPicPr>
            <a:picLocks noChangeAspect="1"/>
          </p:cNvPicPr>
          <p:nvPr/>
        </p:nvPicPr>
        <p:blipFill>
          <a:blip r:embed="rId6"/>
          <a:stretch>
            <a:fillRect/>
          </a:stretch>
        </p:blipFill>
        <p:spPr>
          <a:xfrm>
            <a:off x="21961082" y="10412240"/>
            <a:ext cx="5982418" cy="3922143"/>
          </a:xfrm>
          <a:prstGeom prst="rect">
            <a:avLst/>
          </a:prstGeom>
          <a:ln>
            <a:noFill/>
          </a:ln>
          <a:effectLst>
            <a:outerShdw blurRad="292100" dist="139700" dir="2700000" algn="tl" rotWithShape="0">
              <a:srgbClr val="333333">
                <a:alpha val="65000"/>
              </a:srgbClr>
            </a:outerShdw>
          </a:effectLst>
        </p:spPr>
      </p:pic>
      <p:sp>
        <p:nvSpPr>
          <p:cNvPr id="43" name="Rectangle: Rounded Corners 42">
            <a:extLst>
              <a:ext uri="{FF2B5EF4-FFF2-40B4-BE49-F238E27FC236}">
                <a16:creationId xmlns:a16="http://schemas.microsoft.com/office/drawing/2014/main" id="{9EA50959-6915-45DC-A56C-00E6A9AE6490}"/>
              </a:ext>
            </a:extLst>
          </p:cNvPr>
          <p:cNvSpPr/>
          <p:nvPr/>
        </p:nvSpPr>
        <p:spPr>
          <a:xfrm>
            <a:off x="9994725" y="5196564"/>
            <a:ext cx="5035978" cy="2198393"/>
          </a:xfrm>
          <a:prstGeom prst="roundRect">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cs typeface="Calibri"/>
              </a:rPr>
              <a:t>The no action alternative consists of the cost, damages and cleanup of Millvale if nothing were to be done for flood mitigation. The average annual damages to Millvale due to flooding is $1.94 million. This alternative does nothing to mitigate the flooding and therefore ranks 7th on the list.</a:t>
            </a:r>
          </a:p>
        </p:txBody>
      </p:sp>
      <p:sp>
        <p:nvSpPr>
          <p:cNvPr id="7" name="Rectangle: Rounded Corners 6">
            <a:extLst>
              <a:ext uri="{FF2B5EF4-FFF2-40B4-BE49-F238E27FC236}">
                <a16:creationId xmlns:a16="http://schemas.microsoft.com/office/drawing/2014/main" id="{E6CE2FF6-BDDA-4F59-87E8-0C97B8536C86}"/>
              </a:ext>
            </a:extLst>
          </p:cNvPr>
          <p:cNvSpPr/>
          <p:nvPr/>
        </p:nvSpPr>
        <p:spPr>
          <a:xfrm>
            <a:off x="24085697" y="4351278"/>
            <a:ext cx="5807455" cy="591343"/>
          </a:xfrm>
          <a:prstGeom prst="roundRect">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Georgia Pro Cond"/>
                <a:cs typeface="Calibri"/>
              </a:rPr>
              <a:t>Watershed Overview &amp; Figures</a:t>
            </a:r>
            <a:endParaRPr lang="en-US" sz="2000" err="1">
              <a:solidFill>
                <a:schemeClr val="tx1"/>
              </a:solidFill>
              <a:latin typeface="Georgia Pro Cond"/>
            </a:endParaRPr>
          </a:p>
        </p:txBody>
      </p:sp>
      <p:sp>
        <p:nvSpPr>
          <p:cNvPr id="28" name="Rectangle: Rounded Corners 27">
            <a:extLst>
              <a:ext uri="{FF2B5EF4-FFF2-40B4-BE49-F238E27FC236}">
                <a16:creationId xmlns:a16="http://schemas.microsoft.com/office/drawing/2014/main" id="{2F90B58D-71FD-4638-B05C-D87723E23304}"/>
              </a:ext>
            </a:extLst>
          </p:cNvPr>
          <p:cNvSpPr/>
          <p:nvPr/>
        </p:nvSpPr>
        <p:spPr>
          <a:xfrm>
            <a:off x="10185572" y="4403104"/>
            <a:ext cx="4664455" cy="591343"/>
          </a:xfrm>
          <a:prstGeom prst="roundRect">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Georgia Pro Cond"/>
                <a:cs typeface="Calibri"/>
              </a:rPr>
              <a:t>1. No Action</a:t>
            </a:r>
            <a:endParaRPr lang="en-US" sz="2000" err="1">
              <a:solidFill>
                <a:schemeClr val="tx1"/>
              </a:solidFill>
              <a:latin typeface="Georgia Pro Cond"/>
            </a:endParaRPr>
          </a:p>
        </p:txBody>
      </p:sp>
      <p:sp>
        <p:nvSpPr>
          <p:cNvPr id="31" name="Rectangle: Rounded Corners 30">
            <a:extLst>
              <a:ext uri="{FF2B5EF4-FFF2-40B4-BE49-F238E27FC236}">
                <a16:creationId xmlns:a16="http://schemas.microsoft.com/office/drawing/2014/main" id="{264DC611-B3A6-4863-8DB6-7869C44B60C8}"/>
              </a:ext>
            </a:extLst>
          </p:cNvPr>
          <p:cNvSpPr/>
          <p:nvPr/>
        </p:nvSpPr>
        <p:spPr>
          <a:xfrm>
            <a:off x="2144745" y="4353684"/>
            <a:ext cx="5992741" cy="706846"/>
          </a:xfrm>
          <a:prstGeom prst="roundRect">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Georgia Pro Cond"/>
                <a:cs typeface="Calibri"/>
              </a:rPr>
              <a:t>Introduction &amp; Millvale's History</a:t>
            </a:r>
            <a:endParaRPr lang="en-US" sz="2000" err="1">
              <a:solidFill>
                <a:schemeClr val="tx1"/>
              </a:solidFill>
              <a:latin typeface="Georgia Pro Cond"/>
            </a:endParaRPr>
          </a:p>
        </p:txBody>
      </p:sp>
      <p:sp>
        <p:nvSpPr>
          <p:cNvPr id="45" name="Rectangle: Rounded Corners 44">
            <a:extLst>
              <a:ext uri="{FF2B5EF4-FFF2-40B4-BE49-F238E27FC236}">
                <a16:creationId xmlns:a16="http://schemas.microsoft.com/office/drawing/2014/main" id="{A01AF09E-F07A-4C74-8EDA-968C0002D4D7}"/>
              </a:ext>
            </a:extLst>
          </p:cNvPr>
          <p:cNvSpPr/>
          <p:nvPr/>
        </p:nvSpPr>
        <p:spPr>
          <a:xfrm>
            <a:off x="10189546" y="13023420"/>
            <a:ext cx="4665661" cy="2996642"/>
          </a:xfrm>
          <a:prstGeom prst="roundRect">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cs typeface="Calibri"/>
            </a:endParaRPr>
          </a:p>
          <a:p>
            <a:pPr algn="ctr"/>
            <a:r>
              <a:rPr lang="en-US">
                <a:solidFill>
                  <a:schemeClr val="tx1"/>
                </a:solidFill>
                <a:cs typeface="Calibri"/>
              </a:rPr>
              <a:t>A preliminary design of the channel widening alternative was proposed to increase the channel width by a total of 9 ft in order to carry the flows caused by the moderate flood stage of 2400 cfs. Depicted in the rating curve for the original channel as well as the widened channel. Due to poor public approval and high construction costs this alternative ranked 5th on the list.</a:t>
            </a:r>
          </a:p>
          <a:p>
            <a:pPr algn="ctr"/>
            <a:endParaRPr lang="en-US">
              <a:solidFill>
                <a:schemeClr val="tx1"/>
              </a:solidFill>
              <a:cs typeface="Calibri"/>
            </a:endParaRPr>
          </a:p>
        </p:txBody>
      </p:sp>
      <p:pic>
        <p:nvPicPr>
          <p:cNvPr id="8" name="Picture 8" descr="A long bridge over a river&#10;&#10;Description generated with very high confidence">
            <a:extLst>
              <a:ext uri="{FF2B5EF4-FFF2-40B4-BE49-F238E27FC236}">
                <a16:creationId xmlns:a16="http://schemas.microsoft.com/office/drawing/2014/main" id="{B186A1F2-ED0C-4654-9969-30BF4711EFE3}"/>
              </a:ext>
            </a:extLst>
          </p:cNvPr>
          <p:cNvPicPr>
            <a:picLocks noChangeAspect="1"/>
          </p:cNvPicPr>
          <p:nvPr/>
        </p:nvPicPr>
        <p:blipFill>
          <a:blip r:embed="rId7"/>
          <a:stretch>
            <a:fillRect/>
          </a:stretch>
        </p:blipFill>
        <p:spPr>
          <a:xfrm>
            <a:off x="28263231" y="5671336"/>
            <a:ext cx="3076575" cy="4124325"/>
          </a:xfrm>
          <a:prstGeom prst="rect">
            <a:avLst/>
          </a:prstGeom>
          <a:ln>
            <a:noFill/>
          </a:ln>
          <a:effectLst>
            <a:outerShdw blurRad="292100" dist="139700" dir="2700000" algn="tl" rotWithShape="0">
              <a:srgbClr val="333333">
                <a:alpha val="65000"/>
              </a:srgbClr>
            </a:outerShdw>
          </a:effectLst>
        </p:spPr>
      </p:pic>
      <p:sp>
        <p:nvSpPr>
          <p:cNvPr id="32" name="Rectangle: Rounded Corners 31">
            <a:extLst>
              <a:ext uri="{FF2B5EF4-FFF2-40B4-BE49-F238E27FC236}">
                <a16:creationId xmlns:a16="http://schemas.microsoft.com/office/drawing/2014/main" id="{2F320181-7E73-4844-9CAF-93295DA38A1B}"/>
              </a:ext>
            </a:extLst>
          </p:cNvPr>
          <p:cNvSpPr/>
          <p:nvPr/>
        </p:nvSpPr>
        <p:spPr>
          <a:xfrm>
            <a:off x="10185700" y="7812790"/>
            <a:ext cx="4664455" cy="591343"/>
          </a:xfrm>
          <a:prstGeom prst="roundRect">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Georgia Pro Cond"/>
                <a:cs typeface="Calibri"/>
              </a:rPr>
              <a:t>2. Upstream Detention Basin</a:t>
            </a:r>
            <a:endParaRPr lang="en-US" sz="2000" err="1">
              <a:solidFill>
                <a:schemeClr val="tx1"/>
              </a:solidFill>
              <a:latin typeface="Georgia Pro Cond"/>
            </a:endParaRPr>
          </a:p>
        </p:txBody>
      </p:sp>
      <p:sp>
        <p:nvSpPr>
          <p:cNvPr id="33" name="Rectangle: Rounded Corners 32">
            <a:extLst>
              <a:ext uri="{FF2B5EF4-FFF2-40B4-BE49-F238E27FC236}">
                <a16:creationId xmlns:a16="http://schemas.microsoft.com/office/drawing/2014/main" id="{7124BBE5-FB1E-40E2-88EF-B98083F5FFA8}"/>
              </a:ext>
            </a:extLst>
          </p:cNvPr>
          <p:cNvSpPr/>
          <p:nvPr/>
        </p:nvSpPr>
        <p:spPr>
          <a:xfrm>
            <a:off x="13063634" y="3497034"/>
            <a:ext cx="4664455" cy="591343"/>
          </a:xfrm>
          <a:prstGeom prst="roundRect">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Georgia Pro Cond"/>
                <a:cs typeface="Calibri"/>
              </a:rPr>
              <a:t>ALTERNATIVES</a:t>
            </a:r>
          </a:p>
        </p:txBody>
      </p:sp>
      <p:sp>
        <p:nvSpPr>
          <p:cNvPr id="34" name="Rectangle: Rounded Corners 33">
            <a:extLst>
              <a:ext uri="{FF2B5EF4-FFF2-40B4-BE49-F238E27FC236}">
                <a16:creationId xmlns:a16="http://schemas.microsoft.com/office/drawing/2014/main" id="{7BDF32F1-D012-4A16-BB61-F9C40063B0B0}"/>
              </a:ext>
            </a:extLst>
          </p:cNvPr>
          <p:cNvSpPr/>
          <p:nvPr/>
        </p:nvSpPr>
        <p:spPr>
          <a:xfrm>
            <a:off x="10184792" y="12195874"/>
            <a:ext cx="4664455" cy="591343"/>
          </a:xfrm>
          <a:prstGeom prst="roundRect">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Georgia Pro Cond"/>
                <a:cs typeface="Calibri"/>
              </a:rPr>
              <a:t>3. Channel Widening</a:t>
            </a:r>
          </a:p>
        </p:txBody>
      </p:sp>
      <p:sp>
        <p:nvSpPr>
          <p:cNvPr id="35" name="Rectangle: Rounded Corners 34">
            <a:extLst>
              <a:ext uri="{FF2B5EF4-FFF2-40B4-BE49-F238E27FC236}">
                <a16:creationId xmlns:a16="http://schemas.microsoft.com/office/drawing/2014/main" id="{54FD5AD6-8EB3-4682-AB7D-80311337DA50}"/>
              </a:ext>
            </a:extLst>
          </p:cNvPr>
          <p:cNvSpPr/>
          <p:nvPr/>
        </p:nvSpPr>
        <p:spPr>
          <a:xfrm>
            <a:off x="10182643" y="16285604"/>
            <a:ext cx="4664455" cy="591343"/>
          </a:xfrm>
          <a:prstGeom prst="roundRect">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Georgia Pro Cond"/>
                <a:cs typeface="Calibri"/>
              </a:rPr>
              <a:t>4. Diversion Channel</a:t>
            </a:r>
            <a:endParaRPr lang="en-US" sz="2000" err="1">
              <a:solidFill>
                <a:schemeClr val="tx1"/>
              </a:solidFill>
              <a:latin typeface="Georgia Pro Cond"/>
            </a:endParaRPr>
          </a:p>
        </p:txBody>
      </p:sp>
      <p:sp>
        <p:nvSpPr>
          <p:cNvPr id="36" name="Rectangle: Rounded Corners 35">
            <a:extLst>
              <a:ext uri="{FF2B5EF4-FFF2-40B4-BE49-F238E27FC236}">
                <a16:creationId xmlns:a16="http://schemas.microsoft.com/office/drawing/2014/main" id="{F376DE10-0176-4A19-B827-B91196A3545C}"/>
              </a:ext>
            </a:extLst>
          </p:cNvPr>
          <p:cNvSpPr/>
          <p:nvPr/>
        </p:nvSpPr>
        <p:spPr>
          <a:xfrm>
            <a:off x="16125249" y="4412337"/>
            <a:ext cx="4664455" cy="591343"/>
          </a:xfrm>
          <a:prstGeom prst="roundRect">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Georgia Pro Cond"/>
                <a:cs typeface="Calibri"/>
              </a:rPr>
              <a:t>5. Full Channel Dredging</a:t>
            </a:r>
            <a:endParaRPr lang="en-US" sz="2000" err="1">
              <a:solidFill>
                <a:schemeClr val="tx1"/>
              </a:solidFill>
              <a:latin typeface="Georgia Pro Cond"/>
            </a:endParaRPr>
          </a:p>
        </p:txBody>
      </p:sp>
      <p:sp>
        <p:nvSpPr>
          <p:cNvPr id="37" name="Rectangle: Rounded Corners 36">
            <a:extLst>
              <a:ext uri="{FF2B5EF4-FFF2-40B4-BE49-F238E27FC236}">
                <a16:creationId xmlns:a16="http://schemas.microsoft.com/office/drawing/2014/main" id="{C9DA5962-AD1B-4C83-87A9-22A111A88715}"/>
              </a:ext>
            </a:extLst>
          </p:cNvPr>
          <p:cNvSpPr/>
          <p:nvPr/>
        </p:nvSpPr>
        <p:spPr>
          <a:xfrm>
            <a:off x="16119608" y="7846970"/>
            <a:ext cx="4664455" cy="591343"/>
          </a:xfrm>
          <a:prstGeom prst="roundRect">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Georgia Pro Cond"/>
                <a:cs typeface="Calibri"/>
              </a:rPr>
              <a:t>6. Reservoir &amp; Dam</a:t>
            </a:r>
            <a:endParaRPr lang="en-US" sz="2000" err="1">
              <a:solidFill>
                <a:schemeClr val="tx1"/>
              </a:solidFill>
              <a:latin typeface="Georgia Pro Cond"/>
            </a:endParaRPr>
          </a:p>
        </p:txBody>
      </p:sp>
      <p:sp>
        <p:nvSpPr>
          <p:cNvPr id="38" name="Rectangle: Rounded Corners 37">
            <a:extLst>
              <a:ext uri="{FF2B5EF4-FFF2-40B4-BE49-F238E27FC236}">
                <a16:creationId xmlns:a16="http://schemas.microsoft.com/office/drawing/2014/main" id="{166A9BA2-10B8-469A-A154-5D87775C6695}"/>
              </a:ext>
            </a:extLst>
          </p:cNvPr>
          <p:cNvSpPr/>
          <p:nvPr/>
        </p:nvSpPr>
        <p:spPr>
          <a:xfrm>
            <a:off x="15974565" y="12534447"/>
            <a:ext cx="4963172" cy="1047326"/>
          </a:xfrm>
          <a:prstGeom prst="roundRect">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Georgia Pro Cond"/>
                <a:cs typeface="Calibri"/>
              </a:rPr>
              <a:t>7. Maintenance &amp; Management Upgrades</a:t>
            </a:r>
            <a:endParaRPr lang="en-US" sz="2000" err="1">
              <a:solidFill>
                <a:schemeClr val="tx1"/>
              </a:solidFill>
              <a:latin typeface="Georgia Pro Cond"/>
            </a:endParaRPr>
          </a:p>
        </p:txBody>
      </p:sp>
      <p:sp>
        <p:nvSpPr>
          <p:cNvPr id="46" name="Rectangle: Rounded Corners 45">
            <a:extLst>
              <a:ext uri="{FF2B5EF4-FFF2-40B4-BE49-F238E27FC236}">
                <a16:creationId xmlns:a16="http://schemas.microsoft.com/office/drawing/2014/main" id="{0AFB9B19-3CDC-4DE9-A90C-A57F4992ED8A}"/>
              </a:ext>
            </a:extLst>
          </p:cNvPr>
          <p:cNvSpPr/>
          <p:nvPr/>
        </p:nvSpPr>
        <p:spPr>
          <a:xfrm>
            <a:off x="16183947" y="17198213"/>
            <a:ext cx="4664455" cy="591343"/>
          </a:xfrm>
          <a:prstGeom prst="roundRect">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Georgia Pro Cond"/>
                <a:cs typeface="Calibri"/>
              </a:rPr>
              <a:t>8. Green Streets Initiatives</a:t>
            </a:r>
          </a:p>
        </p:txBody>
      </p:sp>
      <p:sp>
        <p:nvSpPr>
          <p:cNvPr id="47" name="Rectangle: Rounded Corners 46">
            <a:extLst>
              <a:ext uri="{FF2B5EF4-FFF2-40B4-BE49-F238E27FC236}">
                <a16:creationId xmlns:a16="http://schemas.microsoft.com/office/drawing/2014/main" id="{3F2C2574-0B5A-4F5F-9DD4-885D0086D91A}"/>
              </a:ext>
            </a:extLst>
          </p:cNvPr>
          <p:cNvSpPr/>
          <p:nvPr/>
        </p:nvSpPr>
        <p:spPr>
          <a:xfrm>
            <a:off x="2828169" y="9491146"/>
            <a:ext cx="4664455" cy="591343"/>
          </a:xfrm>
          <a:prstGeom prst="roundRect">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Georgia Pro Cond"/>
                <a:cs typeface="Calibri"/>
              </a:rPr>
              <a:t>Project Summary</a:t>
            </a:r>
          </a:p>
        </p:txBody>
      </p:sp>
      <p:sp>
        <p:nvSpPr>
          <p:cNvPr id="44" name="Rectangle: Rounded Corners 43">
            <a:extLst>
              <a:ext uri="{FF2B5EF4-FFF2-40B4-BE49-F238E27FC236}">
                <a16:creationId xmlns:a16="http://schemas.microsoft.com/office/drawing/2014/main" id="{3256D14E-F969-44FF-B214-7BC11A7FF8F8}"/>
              </a:ext>
            </a:extLst>
          </p:cNvPr>
          <p:cNvSpPr/>
          <p:nvPr/>
        </p:nvSpPr>
        <p:spPr>
          <a:xfrm>
            <a:off x="10012107" y="8756974"/>
            <a:ext cx="5035978" cy="3122419"/>
          </a:xfrm>
          <a:prstGeom prst="roundRect">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cs typeface="Calibri"/>
            </a:endParaRPr>
          </a:p>
          <a:p>
            <a:pPr algn="ctr"/>
            <a:r>
              <a:rPr lang="en-US">
                <a:solidFill>
                  <a:schemeClr val="tx1"/>
                </a:solidFill>
                <a:cs typeface="Calibri"/>
              </a:rPr>
              <a:t>A possible alternative that was considered was </a:t>
            </a:r>
          </a:p>
          <a:p>
            <a:pPr algn="ctr"/>
            <a:r>
              <a:rPr lang="en-US">
                <a:solidFill>
                  <a:schemeClr val="tx1"/>
                </a:solidFill>
                <a:cs typeface="Calibri"/>
              </a:rPr>
              <a:t>the use of upstream detention basins in the watershed. Out of the two designs that were considered, to achieve a significant reduction in peak flow, the area required for the pond was not feasible. Additionally, due to Millvale's proneness to high intensity isolated storms and due to unsuitable locations and size of basin, this alternative ranked 6th on the list.</a:t>
            </a:r>
          </a:p>
          <a:p>
            <a:pPr algn="ctr"/>
            <a:endParaRPr lang="en-US">
              <a:solidFill>
                <a:schemeClr val="tx1"/>
              </a:solidFill>
              <a:cs typeface="Calibri"/>
            </a:endParaRPr>
          </a:p>
        </p:txBody>
      </p:sp>
      <p:sp>
        <p:nvSpPr>
          <p:cNvPr id="48" name="Rectangle: Rounded Corners 47">
            <a:extLst>
              <a:ext uri="{FF2B5EF4-FFF2-40B4-BE49-F238E27FC236}">
                <a16:creationId xmlns:a16="http://schemas.microsoft.com/office/drawing/2014/main" id="{27122770-342F-44AA-B5E7-1DDE2935D0AA}"/>
              </a:ext>
            </a:extLst>
          </p:cNvPr>
          <p:cNvSpPr/>
          <p:nvPr/>
        </p:nvSpPr>
        <p:spPr>
          <a:xfrm>
            <a:off x="1314651" y="5183128"/>
            <a:ext cx="7851894" cy="4145010"/>
          </a:xfrm>
          <a:prstGeom prst="roundRect">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cs typeface="Calibri"/>
              </a:rPr>
              <a:t>The borough of Millvale rests at the bottom of a valley, with the stream of Girty's Run flowing through the center of the town, finally meeting the Allegheny River. While the Girty's Run watershed includes upstream communities such as Ross and Shaler townships, Millvale's location predisposes the borough to heavy flooding, affecting the borough's environmental, social, and economic sustainability. Historical flooding in Millvale has prompted multiple initiatives to decrease flooding over the years. Severe flooding in the past 90 years prompted various flood control projects along Girty's Run in Millvale. </a:t>
            </a:r>
          </a:p>
          <a:p>
            <a:pPr algn="ctr"/>
            <a:endParaRPr lang="en-US">
              <a:solidFill>
                <a:schemeClr val="tx1"/>
              </a:solidFill>
              <a:cs typeface="Calibri"/>
            </a:endParaRPr>
          </a:p>
          <a:p>
            <a:pPr algn="ctr"/>
            <a:r>
              <a:rPr lang="en-US">
                <a:solidFill>
                  <a:schemeClr val="tx1"/>
                </a:solidFill>
                <a:cs typeface="Calibri"/>
              </a:rPr>
              <a:t>Today there are still high concerns of flooding, our team conducted an alternatives analysis looking into possible solutions for flood mitigation. Considering six criteria including total project estimate, public approval, constructability, maintenance and risk, sustainability and flood mitigation we proposed eight possible alternatives to do an analysis.</a:t>
            </a:r>
          </a:p>
        </p:txBody>
      </p:sp>
      <p:sp>
        <p:nvSpPr>
          <p:cNvPr id="49" name="Rectangle: Rounded Corners 48">
            <a:extLst>
              <a:ext uri="{FF2B5EF4-FFF2-40B4-BE49-F238E27FC236}">
                <a16:creationId xmlns:a16="http://schemas.microsoft.com/office/drawing/2014/main" id="{A717AF78-469A-433E-B1E6-84D03CE6E2AE}"/>
              </a:ext>
            </a:extLst>
          </p:cNvPr>
          <p:cNvSpPr/>
          <p:nvPr/>
        </p:nvSpPr>
        <p:spPr>
          <a:xfrm>
            <a:off x="10195590" y="17165438"/>
            <a:ext cx="4651911" cy="3112138"/>
          </a:xfrm>
          <a:prstGeom prst="roundRect">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cs typeface="Calibri"/>
              </a:rPr>
              <a:t>Two designs for a diversion channel were considered for the project. First a preliminary open channel design was considered but was quickly found to be unreasonable due to the amount of major excavation required to reach the existing channel. A box culvert was considered but was dismissed for similar reasons including the need for major excavation. Due to the difficulty and cost this option ranks 8th.</a:t>
            </a:r>
          </a:p>
        </p:txBody>
      </p:sp>
      <p:sp>
        <p:nvSpPr>
          <p:cNvPr id="50" name="Rectangle: Rounded Corners 49">
            <a:extLst>
              <a:ext uri="{FF2B5EF4-FFF2-40B4-BE49-F238E27FC236}">
                <a16:creationId xmlns:a16="http://schemas.microsoft.com/office/drawing/2014/main" id="{E4B28A6F-3112-440E-A548-80F68F20D079}"/>
              </a:ext>
            </a:extLst>
          </p:cNvPr>
          <p:cNvSpPr/>
          <p:nvPr/>
        </p:nvSpPr>
        <p:spPr>
          <a:xfrm>
            <a:off x="15737656" y="8666362"/>
            <a:ext cx="5445975" cy="3704564"/>
          </a:xfrm>
          <a:prstGeom prst="roundRect">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000000"/>
                </a:solidFill>
                <a:latin typeface="Calibri"/>
              </a:rPr>
              <a:t>While researching</a:t>
            </a:r>
            <a:r>
              <a:rPr lang="en-US" b="0" i="0" u="none" strike="noStrike">
                <a:solidFill>
                  <a:srgbClr val="000000"/>
                </a:solidFill>
                <a:latin typeface="Calibri"/>
              </a:rPr>
              <a:t> a </a:t>
            </a:r>
            <a:r>
              <a:rPr lang="en-US">
                <a:solidFill>
                  <a:srgbClr val="000000"/>
                </a:solidFill>
                <a:latin typeface="Calibri"/>
              </a:rPr>
              <a:t>Reservoir</a:t>
            </a:r>
            <a:r>
              <a:rPr lang="en-US" b="0" i="0" u="none" strike="noStrike">
                <a:solidFill>
                  <a:srgbClr val="000000"/>
                </a:solidFill>
                <a:latin typeface="Calibri"/>
              </a:rPr>
              <a:t>/Dam structure we discovered the Army Corps Of Engineers had a full design and proposal of a dam for the </a:t>
            </a:r>
            <a:r>
              <a:rPr lang="en-US">
                <a:solidFill>
                  <a:srgbClr val="000000"/>
                </a:solidFill>
                <a:latin typeface="Calibri"/>
              </a:rPr>
              <a:t>Girty's</a:t>
            </a:r>
            <a:r>
              <a:rPr lang="en-US" b="0" i="0" u="none" strike="noStrike">
                <a:solidFill>
                  <a:srgbClr val="000000"/>
                </a:solidFill>
                <a:latin typeface="Calibri"/>
              </a:rPr>
              <a:t> Run watershed located on Evergreen road at Babcock Blvd. The design of the dam would effectively mitigate the flooding that Millvale experiences, however there were some issues with the proposal. The public was heavily opposed to this design because businesses and homes would have to be bought out. Another issue is the design would require the closure and relocation of a heavily travelled roadway.</a:t>
            </a:r>
            <a:r>
              <a:rPr lang="en-US">
                <a:solidFill>
                  <a:srgbClr val="000000"/>
                </a:solidFill>
                <a:latin typeface="Calibri"/>
              </a:rPr>
              <a:t> This alternative ranked 4th on the list.</a:t>
            </a:r>
            <a:endParaRPr lang="en-US">
              <a:solidFill>
                <a:schemeClr val="tx1"/>
              </a:solidFill>
              <a:cs typeface="Calibri"/>
            </a:endParaRPr>
          </a:p>
        </p:txBody>
      </p:sp>
      <p:pic>
        <p:nvPicPr>
          <p:cNvPr id="5" name="Picture 8" descr="A close up of a map&#10;&#10;Description generated with high confidence">
            <a:extLst>
              <a:ext uri="{FF2B5EF4-FFF2-40B4-BE49-F238E27FC236}">
                <a16:creationId xmlns:a16="http://schemas.microsoft.com/office/drawing/2014/main" id="{A9DD6130-3382-4C7B-BEBB-F548987CD187}"/>
              </a:ext>
            </a:extLst>
          </p:cNvPr>
          <p:cNvPicPr>
            <a:picLocks noChangeAspect="1"/>
          </p:cNvPicPr>
          <p:nvPr/>
        </p:nvPicPr>
        <p:blipFill>
          <a:blip r:embed="rId8"/>
          <a:stretch>
            <a:fillRect/>
          </a:stretch>
        </p:blipFill>
        <p:spPr>
          <a:xfrm>
            <a:off x="25679968" y="14956389"/>
            <a:ext cx="5519505" cy="4241800"/>
          </a:xfrm>
          <a:prstGeom prst="rect">
            <a:avLst/>
          </a:prstGeom>
          <a:ln>
            <a:noFill/>
          </a:ln>
          <a:effectLst>
            <a:outerShdw blurRad="292100" dist="139700" dir="2700000" algn="tl" rotWithShape="0">
              <a:srgbClr val="333333">
                <a:alpha val="65000"/>
              </a:srgbClr>
            </a:outerShdw>
          </a:effectLst>
        </p:spPr>
      </p:pic>
      <p:sp>
        <p:nvSpPr>
          <p:cNvPr id="51" name="Rectangle: Rounded Corners 50">
            <a:extLst>
              <a:ext uri="{FF2B5EF4-FFF2-40B4-BE49-F238E27FC236}">
                <a16:creationId xmlns:a16="http://schemas.microsoft.com/office/drawing/2014/main" id="{2722DCF8-70DB-4AA3-B077-C2EEAE3A98B0}"/>
              </a:ext>
            </a:extLst>
          </p:cNvPr>
          <p:cNvSpPr/>
          <p:nvPr/>
        </p:nvSpPr>
        <p:spPr>
          <a:xfrm>
            <a:off x="1859330" y="10193482"/>
            <a:ext cx="6715554" cy="2595680"/>
          </a:xfrm>
          <a:prstGeom prst="roundRect">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cs typeface="Calibri"/>
              </a:rPr>
              <a:t>Our group performed an alternatives analysis on various potential projects that would help mitigate flooding in downtown Millvale, and from these alternatives, chose the most feasible ones. To provide context, a watershed study was also compiled, showing the current state of the watershed, as well as showing how some of our alternatives would help improve the channel. Finally, our group evaluated the alternatives using the listed criteria and rated them from best to worst . Our recommendations will be provided to Girty's Run Watershed Association. </a:t>
            </a:r>
          </a:p>
        </p:txBody>
      </p:sp>
      <p:pic>
        <p:nvPicPr>
          <p:cNvPr id="22" name="Picture 24" descr="A picture containing text, map&#10;&#10;Description generated with high confidence">
            <a:extLst>
              <a:ext uri="{FF2B5EF4-FFF2-40B4-BE49-F238E27FC236}">
                <a16:creationId xmlns:a16="http://schemas.microsoft.com/office/drawing/2014/main" id="{A7F31C63-DC88-4785-99BF-43B5C4083EC0}"/>
              </a:ext>
            </a:extLst>
          </p:cNvPr>
          <p:cNvPicPr>
            <a:picLocks noChangeAspect="1"/>
          </p:cNvPicPr>
          <p:nvPr/>
        </p:nvPicPr>
        <p:blipFill>
          <a:blip r:embed="rId9"/>
          <a:stretch>
            <a:fillRect/>
          </a:stretch>
        </p:blipFill>
        <p:spPr>
          <a:xfrm>
            <a:off x="21955325" y="14951325"/>
            <a:ext cx="3479800" cy="4752975"/>
          </a:xfrm>
          <a:prstGeom prst="rect">
            <a:avLst/>
          </a:prstGeom>
          <a:ln>
            <a:noFill/>
          </a:ln>
          <a:effectLst>
            <a:outerShdw blurRad="292100" dist="139700" dir="2700000" algn="tl" rotWithShape="0">
              <a:srgbClr val="333333">
                <a:alpha val="65000"/>
              </a:srgbClr>
            </a:outerShdw>
          </a:effectLst>
        </p:spPr>
      </p:pic>
      <p:pic>
        <p:nvPicPr>
          <p:cNvPr id="26" name="Picture 26" descr="A close up of a map&#10;&#10;Description generated with high confidence">
            <a:extLst>
              <a:ext uri="{FF2B5EF4-FFF2-40B4-BE49-F238E27FC236}">
                <a16:creationId xmlns:a16="http://schemas.microsoft.com/office/drawing/2014/main" id="{D2416E6B-E80A-44E5-86BD-F61361FA31DD}"/>
              </a:ext>
            </a:extLst>
          </p:cNvPr>
          <p:cNvPicPr>
            <a:picLocks noChangeAspect="1"/>
          </p:cNvPicPr>
          <p:nvPr/>
        </p:nvPicPr>
        <p:blipFill>
          <a:blip r:embed="rId10"/>
          <a:stretch>
            <a:fillRect/>
          </a:stretch>
        </p:blipFill>
        <p:spPr>
          <a:xfrm>
            <a:off x="28493052" y="10416356"/>
            <a:ext cx="2616200" cy="3940175"/>
          </a:xfrm>
          <a:prstGeom prst="rect">
            <a:avLst/>
          </a:prstGeom>
          <a:ln>
            <a:noFill/>
          </a:ln>
          <a:effectLst>
            <a:outerShdw blurRad="292100" dist="139700" dir="2700000" algn="tl" rotWithShape="0">
              <a:srgbClr val="333333">
                <a:alpha val="65000"/>
              </a:srgbClr>
            </a:outerShdw>
          </a:effectLst>
        </p:spPr>
      </p:pic>
      <p:sp>
        <p:nvSpPr>
          <p:cNvPr id="54" name="Rectangle: Rounded Corners 53">
            <a:extLst>
              <a:ext uri="{FF2B5EF4-FFF2-40B4-BE49-F238E27FC236}">
                <a16:creationId xmlns:a16="http://schemas.microsoft.com/office/drawing/2014/main" id="{5880E7A1-3F25-4449-99CD-E2308B8CD2E1}"/>
              </a:ext>
            </a:extLst>
          </p:cNvPr>
          <p:cNvSpPr/>
          <p:nvPr/>
        </p:nvSpPr>
        <p:spPr>
          <a:xfrm>
            <a:off x="15731003" y="5203392"/>
            <a:ext cx="5445975" cy="2497938"/>
          </a:xfrm>
          <a:prstGeom prst="roundRect">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cs typeface="Calibri"/>
              </a:rPr>
              <a:t>Full channel dredging is an alternative that would increase the capacity significantly. If all 45,000 cubic feet of silt is removed, then the channel will effectively be 2.5 feet deeper, allowing for Girty's Run to handle more rainfall. Mechanical dredging of the entire channel would cost $150,000. It has historically been completed and led to  improvement. For these reasons, it ranks third on our list.</a:t>
            </a:r>
            <a:endParaRPr lang="en-US"/>
          </a:p>
        </p:txBody>
      </p:sp>
      <p:sp>
        <p:nvSpPr>
          <p:cNvPr id="39" name="Rectangle: Rounded Corners 38">
            <a:extLst>
              <a:ext uri="{FF2B5EF4-FFF2-40B4-BE49-F238E27FC236}">
                <a16:creationId xmlns:a16="http://schemas.microsoft.com/office/drawing/2014/main" id="{2DF781E2-C507-4DED-B973-62965DAF4154}"/>
              </a:ext>
            </a:extLst>
          </p:cNvPr>
          <p:cNvSpPr/>
          <p:nvPr/>
        </p:nvSpPr>
        <p:spPr>
          <a:xfrm>
            <a:off x="15737655" y="13734751"/>
            <a:ext cx="5445975" cy="3343752"/>
          </a:xfrm>
          <a:prstGeom prst="roundRect">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000000"/>
                </a:solidFill>
                <a:latin typeface="Calibri"/>
              </a:rPr>
              <a:t>This alternative consists of three parts: Comprehensive watershed survey, emergency management plan and  annual maintenance plan. The survey would allow for a better understanding of how the  watershed functions. The emergency management  plan would consist of  a siren alert system linked to staff gauges as well as a flood detour route. The annual maintenance plan consists of yearly inspections, channel  structure repairs and localized dredging. This option is most feasible to implement in the short term and therefore ranks 1st.</a:t>
            </a:r>
            <a:endParaRPr lang="en-US">
              <a:solidFill>
                <a:srgbClr val="000000"/>
              </a:solidFill>
              <a:cs typeface="Calibri"/>
            </a:endParaRPr>
          </a:p>
        </p:txBody>
      </p:sp>
      <p:pic>
        <p:nvPicPr>
          <p:cNvPr id="9" name="Picture 9" descr="A close up of a sign&#10;&#10;Description generated with very high confidence">
            <a:extLst>
              <a:ext uri="{FF2B5EF4-FFF2-40B4-BE49-F238E27FC236}">
                <a16:creationId xmlns:a16="http://schemas.microsoft.com/office/drawing/2014/main" id="{C85F1B5F-ED9D-47B8-AC34-703CED23D81B}"/>
              </a:ext>
            </a:extLst>
          </p:cNvPr>
          <p:cNvPicPr>
            <a:picLocks noChangeAspect="1"/>
          </p:cNvPicPr>
          <p:nvPr/>
        </p:nvPicPr>
        <p:blipFill>
          <a:blip r:embed="rId11"/>
          <a:stretch>
            <a:fillRect/>
          </a:stretch>
        </p:blipFill>
        <p:spPr>
          <a:xfrm>
            <a:off x="26218818" y="1260786"/>
            <a:ext cx="5429250" cy="1972366"/>
          </a:xfrm>
          <a:prstGeom prst="rect">
            <a:avLst/>
          </a:prstGeom>
          <a:ln>
            <a:noFill/>
          </a:ln>
          <a:effectLst>
            <a:outerShdw blurRad="292100" dist="139700" dir="2700000" algn="tl" rotWithShape="0">
              <a:srgbClr val="333333">
                <a:alpha val="65000"/>
              </a:srgbClr>
            </a:outerShdw>
          </a:effectLst>
        </p:spPr>
      </p:pic>
      <p:sp>
        <p:nvSpPr>
          <p:cNvPr id="53" name="Rectangle: Rounded Corners 52">
            <a:extLst>
              <a:ext uri="{FF2B5EF4-FFF2-40B4-BE49-F238E27FC236}">
                <a16:creationId xmlns:a16="http://schemas.microsoft.com/office/drawing/2014/main" id="{E8E33ABD-4752-464D-A221-450E6C79A8DB}"/>
              </a:ext>
            </a:extLst>
          </p:cNvPr>
          <p:cNvSpPr/>
          <p:nvPr/>
        </p:nvSpPr>
        <p:spPr>
          <a:xfrm>
            <a:off x="15793810" y="17907266"/>
            <a:ext cx="5449432" cy="2369618"/>
          </a:xfrm>
          <a:prstGeom prst="roundRect">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cs typeface="Calibri"/>
              </a:rPr>
              <a:t>The Green Streets initiative uses a combination of green stormwater infrastructure and improved sidewalk drainage to mitigate runoff, promote infiltration, and decrease localized flooding. Our plan includes sidewalk drains, underground runoff storage and street trees. This option ranks high in sustainability while moderately reduces flooding and ranks 2nd on the list.</a:t>
            </a:r>
          </a:p>
        </p:txBody>
      </p:sp>
      <p:pic>
        <p:nvPicPr>
          <p:cNvPr id="20" name="Picture 20" descr="A screenshot of a cell phone&#10;&#10;Description generated with high confidence">
            <a:extLst>
              <a:ext uri="{FF2B5EF4-FFF2-40B4-BE49-F238E27FC236}">
                <a16:creationId xmlns:a16="http://schemas.microsoft.com/office/drawing/2014/main" id="{C43C1F58-19F3-4E36-BEE1-350E0F9DA20F}"/>
              </a:ext>
            </a:extLst>
          </p:cNvPr>
          <p:cNvPicPr>
            <a:picLocks noChangeAspect="1"/>
          </p:cNvPicPr>
          <p:nvPr/>
        </p:nvPicPr>
        <p:blipFill>
          <a:blip r:embed="rId12"/>
          <a:stretch>
            <a:fillRect/>
          </a:stretch>
        </p:blipFill>
        <p:spPr>
          <a:xfrm>
            <a:off x="1035589" y="12905900"/>
            <a:ext cx="8151086" cy="473448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985722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Custom</PresentationFormat>
  <Slides>1</Slides>
  <Notes>0</Notes>
  <HiddenSlides>0</HiddenSlide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2</cp:revision>
  <dcterms:created xsi:type="dcterms:W3CDTF">2013-07-15T20:26:40Z</dcterms:created>
  <dcterms:modified xsi:type="dcterms:W3CDTF">2019-04-12T18:41:50Z</dcterms:modified>
</cp:coreProperties>
</file>